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Microsoft_Equation1.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71" r:id="rId2"/>
    <p:sldId id="322" r:id="rId3"/>
    <p:sldId id="323" r:id="rId4"/>
    <p:sldId id="325" r:id="rId5"/>
    <p:sldId id="355" r:id="rId6"/>
    <p:sldId id="356" r:id="rId7"/>
    <p:sldId id="266" r:id="rId8"/>
    <p:sldId id="340" r:id="rId9"/>
    <p:sldId id="341" r:id="rId10"/>
    <p:sldId id="342" r:id="rId11"/>
    <p:sldId id="327" r:id="rId12"/>
    <p:sldId id="328" r:id="rId13"/>
    <p:sldId id="329" r:id="rId14"/>
    <p:sldId id="330" r:id="rId15"/>
    <p:sldId id="265" r:id="rId16"/>
    <p:sldId id="305" r:id="rId17"/>
    <p:sldId id="332" r:id="rId18"/>
    <p:sldId id="306" r:id="rId19"/>
    <p:sldId id="307" r:id="rId20"/>
    <p:sldId id="363" r:id="rId21"/>
    <p:sldId id="309" r:id="rId22"/>
    <p:sldId id="334" r:id="rId23"/>
    <p:sldId id="345" r:id="rId24"/>
    <p:sldId id="269" r:id="rId25"/>
    <p:sldId id="315" r:id="rId26"/>
    <p:sldId id="316" r:id="rId27"/>
    <p:sldId id="270" r:id="rId28"/>
    <p:sldId id="346" r:id="rId29"/>
    <p:sldId id="331" r:id="rId30"/>
    <p:sldId id="308" r:id="rId31"/>
    <p:sldId id="299" r:id="rId32"/>
    <p:sldId id="351" r:id="rId33"/>
    <p:sldId id="352" r:id="rId34"/>
    <p:sldId id="333" r:id="rId35"/>
    <p:sldId id="348" r:id="rId36"/>
    <p:sldId id="349" r:id="rId37"/>
    <p:sldId id="364" r:id="rId38"/>
    <p:sldId id="336" r:id="rId39"/>
    <p:sldId id="335" r:id="rId40"/>
    <p:sldId id="35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14" autoAdjust="0"/>
    <p:restoredTop sz="94646" autoAdjust="0"/>
  </p:normalViewPr>
  <p:slideViewPr>
    <p:cSldViewPr snapToGrid="0" snapToObjects="1">
      <p:cViewPr varScale="1">
        <p:scale>
          <a:sx n="95" d="100"/>
          <a:sy n="95" d="100"/>
        </p:scale>
        <p:origin x="-14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0576F1-9E94-8843-A4A6-34BE99B34564}" type="datetimeFigureOut">
              <a:rPr lang="en-US" smtClean="0"/>
              <a:t>15/09/23</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AD9F89-34F4-BD4E-B463-1ED37F35E9A2}" type="slidenum">
              <a:rPr lang="it-IT" smtClean="0"/>
              <a:t>‹#›</a:t>
            </a:fld>
            <a:endParaRPr lang="it-IT"/>
          </a:p>
        </p:txBody>
      </p:sp>
    </p:spTree>
    <p:extLst>
      <p:ext uri="{BB962C8B-B14F-4D97-AF65-F5344CB8AC3E}">
        <p14:creationId xmlns:p14="http://schemas.microsoft.com/office/powerpoint/2010/main" val="3806349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D2C27-BA64-C64D-89A5-0CABEEAE96EE}" type="datetimeFigureOut">
              <a:rPr lang="en-US" smtClean="0"/>
              <a:t>15/09/23</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11738-7CEA-9843-9A93-8B11264C0D1B}" type="slidenum">
              <a:rPr lang="it-IT" smtClean="0"/>
              <a:t>‹#›</a:t>
            </a:fld>
            <a:endParaRPr lang="it-IT"/>
          </a:p>
        </p:txBody>
      </p:sp>
    </p:spTree>
    <p:extLst>
      <p:ext uri="{BB962C8B-B14F-4D97-AF65-F5344CB8AC3E}">
        <p14:creationId xmlns:p14="http://schemas.microsoft.com/office/powerpoint/2010/main" val="42937696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it-IT"/>
          </a:p>
        </p:txBody>
      </p:sp>
      <p:sp>
        <p:nvSpPr>
          <p:cNvPr id="4" name="Date Placeholder 3"/>
          <p:cNvSpPr>
            <a:spLocks noGrp="1"/>
          </p:cNvSpPr>
          <p:nvPr>
            <p:ph type="dt" sz="half" idx="10"/>
          </p:nvPr>
        </p:nvSpPr>
        <p:spPr/>
        <p:txBody>
          <a:bodyPr/>
          <a:lstStyle/>
          <a:p>
            <a:fld id="{11A417A1-FD31-BA47-8CA1-8971762B8BAF}" type="datetime1">
              <a:rPr lang="it-IT" smtClean="0"/>
              <a:t>15/09/23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218748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CD74FD88-DB8E-B14B-82E1-CFB8AF34C9A0}" type="datetime1">
              <a:rPr lang="it-IT" smtClean="0"/>
              <a:t>15/09/23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122585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1CD4C013-120A-F34F-93F5-9996210BAD02}" type="datetime1">
              <a:rPr lang="it-IT" smtClean="0"/>
              <a:t>15/09/23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372575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63158539-BCF4-6243-94FC-F0F78D74212F}" type="datetime1">
              <a:rPr lang="it-IT" smtClean="0"/>
              <a:t>15/09/23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305795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26C2B5DA-DED0-4F40-A963-406F2F97B1FF}" type="datetime1">
              <a:rPr lang="it-IT" smtClean="0"/>
              <a:t>15/09/23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373830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Date Placeholder 4"/>
          <p:cNvSpPr>
            <a:spLocks noGrp="1"/>
          </p:cNvSpPr>
          <p:nvPr>
            <p:ph type="dt" sz="half" idx="10"/>
          </p:nvPr>
        </p:nvSpPr>
        <p:spPr/>
        <p:txBody>
          <a:bodyPr/>
          <a:lstStyle/>
          <a:p>
            <a:fld id="{D3905663-B4F6-FA4D-AB61-EFBA6D17D6CB}" type="datetime1">
              <a:rPr lang="it-IT" smtClean="0"/>
              <a:t>15/09/23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66098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Date Placeholder 6"/>
          <p:cNvSpPr>
            <a:spLocks noGrp="1"/>
          </p:cNvSpPr>
          <p:nvPr>
            <p:ph type="dt" sz="half" idx="10"/>
          </p:nvPr>
        </p:nvSpPr>
        <p:spPr/>
        <p:txBody>
          <a:bodyPr/>
          <a:lstStyle/>
          <a:p>
            <a:fld id="{DBE43F9F-ACA9-3C4A-9C17-CA29F2DFA85D}" type="datetime1">
              <a:rPr lang="it-IT" smtClean="0"/>
              <a:t>15/09/23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18195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Date Placeholder 2"/>
          <p:cNvSpPr>
            <a:spLocks noGrp="1"/>
          </p:cNvSpPr>
          <p:nvPr>
            <p:ph type="dt" sz="half" idx="10"/>
          </p:nvPr>
        </p:nvSpPr>
        <p:spPr/>
        <p:txBody>
          <a:bodyPr/>
          <a:lstStyle/>
          <a:p>
            <a:fld id="{6FBA7713-4628-6043-9A47-FFA4772A1838}" type="datetime1">
              <a:rPr lang="it-IT" smtClean="0"/>
              <a:t>15/09/23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22249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9F8B7-72B2-FB4A-BFE3-9C53D040B41E}" type="datetime1">
              <a:rPr lang="it-IT" smtClean="0"/>
              <a:t>15/09/23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178507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0320E447-DBAB-2F44-B188-0DD8473035D9}" type="datetime1">
              <a:rPr lang="it-IT" smtClean="0"/>
              <a:t>15/09/23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247014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65944B1F-63A6-5A4E-8DF7-B15468605C68}" type="datetime1">
              <a:rPr lang="it-IT" smtClean="0"/>
              <a:t>15/09/23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C6B4AC-4C08-CC40-835B-E9B449CD0CE5}" type="slidenum">
              <a:rPr lang="it-IT" smtClean="0"/>
              <a:t>‹#›</a:t>
            </a:fld>
            <a:endParaRPr lang="it-IT"/>
          </a:p>
        </p:txBody>
      </p:sp>
    </p:spTree>
    <p:extLst>
      <p:ext uri="{BB962C8B-B14F-4D97-AF65-F5344CB8AC3E}">
        <p14:creationId xmlns:p14="http://schemas.microsoft.com/office/powerpoint/2010/main" val="3802885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FE2AD-0342-9547-B00E-6240D9FE4EED}" type="datetime1">
              <a:rPr lang="it-IT" smtClean="0"/>
              <a:t>15/09/23</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B4AC-4C08-CC40-835B-E9B449CD0CE5}" type="slidenum">
              <a:rPr lang="it-IT" smtClean="0"/>
              <a:t>‹#›</a:t>
            </a:fld>
            <a:endParaRPr lang="it-IT"/>
          </a:p>
        </p:txBody>
      </p:sp>
    </p:spTree>
    <p:extLst>
      <p:ext uri="{BB962C8B-B14F-4D97-AF65-F5344CB8AC3E}">
        <p14:creationId xmlns:p14="http://schemas.microsoft.com/office/powerpoint/2010/main" val="215977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file:///\\localhost\Users\brunocheli\Desktop\Covid-19%20varie\Document1!OLE_LINK2" TargetMode="External"/><Relationship Id="rId4"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rivista.sis-statistica.org/cms/?p=1430" TargetMode="External"/><Relationship Id="rId4" Type="http://schemas.openxmlformats.org/officeDocument/2006/relationships/hyperlink" Target="https://blogs.bmj.com" TargetMode="External"/><Relationship Id="rId5" Type="http://schemas.openxmlformats.org/officeDocument/2006/relationships/hyperlink" Target="http://dx.doi.org/10.13140/RG.2.2.32655.30886" TargetMode="External"/><Relationship Id="rId6" Type="http://schemas.openxmlformats.org/officeDocument/2006/relationships/hyperlink" Target="https://www.epicentro.iss.it/coronavirus/bollettino/Bollettino-sorveglianza-integrata-COVID-19_28-aprile-2020.pdf" TargetMode="External"/><Relationship Id="rId7" Type="http://schemas.openxmlformats.org/officeDocument/2006/relationships/hyperlink" Target="https://doi.org/10.1016/S2666-5247(21)00069-0" TargetMode="External"/><Relationship Id="rId1" Type="http://schemas.openxmlformats.org/officeDocument/2006/relationships/slideLayout" Target="../slideLayouts/slideLayout7.xml"/><Relationship Id="rId2" Type="http://schemas.openxmlformats.org/officeDocument/2006/relationships/hyperlink" Target="http://www.ec.unipi.it/ricerca/discussion-paper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 Id="rId3"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7.emf"/><Relationship Id="rId5" Type="http://schemas.openxmlformats.org/officeDocument/2006/relationships/oleObject" Target="../embeddings/oleObject4.bin"/><Relationship Id="rId6"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oleObject" Target="../embeddings/oleObject2.bin"/><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6620"/>
            <a:ext cx="7772400" cy="1605590"/>
          </a:xfrm>
        </p:spPr>
        <p:txBody>
          <a:bodyPr>
            <a:noAutofit/>
          </a:bodyPr>
          <a:lstStyle/>
          <a:p>
            <a:r>
              <a:rPr lang="it-IT" sz="3600" b="1" dirty="0"/>
              <a:t>E</a:t>
            </a:r>
            <a:r>
              <a:rPr lang="it-IT" sz="3600" b="1" dirty="0" smtClean="0"/>
              <a:t>rrori </a:t>
            </a:r>
            <a:r>
              <a:rPr lang="it-IT" sz="3600" b="1" dirty="0"/>
              <a:t>e </a:t>
            </a:r>
            <a:r>
              <a:rPr lang="it-IT" sz="3600" b="1" dirty="0" smtClean="0"/>
              <a:t>mistificazioni </a:t>
            </a:r>
            <a:r>
              <a:rPr lang="it-IT" sz="3600" b="1" dirty="0" smtClean="0"/>
              <a:t>statistiche </a:t>
            </a:r>
            <a:r>
              <a:rPr lang="it-IT" sz="3600" b="1" dirty="0" smtClean="0"/>
              <a:t>sulla pandemia e i vaccini Covid</a:t>
            </a:r>
            <a:r>
              <a:rPr lang="it-IT" sz="3600" b="1" dirty="0"/>
              <a:t>-</a:t>
            </a:r>
            <a:r>
              <a:rPr lang="it-IT" sz="3600" b="1" dirty="0" smtClean="0"/>
              <a:t>19 </a:t>
            </a:r>
            <a:endParaRPr lang="it-IT" sz="3600" dirty="0"/>
          </a:p>
        </p:txBody>
      </p:sp>
      <p:sp>
        <p:nvSpPr>
          <p:cNvPr id="3" name="Subtitle 2"/>
          <p:cNvSpPr>
            <a:spLocks noGrp="1"/>
          </p:cNvSpPr>
          <p:nvPr>
            <p:ph type="subTitle" idx="1"/>
          </p:nvPr>
        </p:nvSpPr>
        <p:spPr>
          <a:xfrm>
            <a:off x="1371600" y="2660373"/>
            <a:ext cx="6400800" cy="1394174"/>
          </a:xfrm>
        </p:spPr>
        <p:txBody>
          <a:bodyPr>
            <a:normAutofit/>
          </a:bodyPr>
          <a:lstStyle/>
          <a:p>
            <a:r>
              <a:rPr lang="it-IT" dirty="0" smtClean="0"/>
              <a:t>Prof. Bruno </a:t>
            </a:r>
            <a:r>
              <a:rPr lang="it-IT" dirty="0" smtClean="0"/>
              <a:t>Cheli</a:t>
            </a:r>
          </a:p>
          <a:p>
            <a:pPr lvl="0"/>
            <a:endParaRPr lang="it-IT" sz="800" dirty="0" smtClean="0">
              <a:solidFill>
                <a:prstClr val="black">
                  <a:tint val="75000"/>
                </a:prstClr>
              </a:solidFill>
            </a:endParaRPr>
          </a:p>
        </p:txBody>
      </p:sp>
      <p:sp>
        <p:nvSpPr>
          <p:cNvPr id="5" name="Slide Number Placeholder 4"/>
          <p:cNvSpPr>
            <a:spLocks noGrp="1"/>
          </p:cNvSpPr>
          <p:nvPr>
            <p:ph type="sldNum" sz="quarter" idx="12"/>
          </p:nvPr>
        </p:nvSpPr>
        <p:spPr/>
        <p:txBody>
          <a:bodyPr/>
          <a:lstStyle/>
          <a:p>
            <a:fld id="{E9C6B4AC-4C08-CC40-835B-E9B449CD0CE5}" type="slidenum">
              <a:rPr lang="it-IT" smtClean="0"/>
              <a:t>1</a:t>
            </a:fld>
            <a:endParaRPr lang="it-IT" dirty="0"/>
          </a:p>
        </p:txBody>
      </p:sp>
      <p:sp>
        <p:nvSpPr>
          <p:cNvPr id="6" name="Rectangle 5"/>
          <p:cNvSpPr/>
          <p:nvPr/>
        </p:nvSpPr>
        <p:spPr>
          <a:xfrm>
            <a:off x="1791367" y="4219199"/>
            <a:ext cx="5721685" cy="830997"/>
          </a:xfrm>
          <a:prstGeom prst="rect">
            <a:avLst/>
          </a:prstGeom>
        </p:spPr>
        <p:txBody>
          <a:bodyPr wrap="square">
            <a:spAutoFit/>
          </a:bodyPr>
          <a:lstStyle/>
          <a:p>
            <a:pPr algn="ctr">
              <a:spcBef>
                <a:spcPts val="1200"/>
              </a:spcBef>
            </a:pPr>
            <a:r>
              <a:rPr lang="it-IT" sz="2000" dirty="0" smtClean="0"/>
              <a:t>Nessun conflitto d’interessi</a:t>
            </a:r>
            <a:r>
              <a:rPr lang="it-IT" sz="2000" dirty="0"/>
              <a:t> </a:t>
            </a:r>
            <a:r>
              <a:rPr lang="it-IT" sz="2000" dirty="0" smtClean="0"/>
              <a:t>da dichiarare</a:t>
            </a:r>
            <a:endParaRPr lang="it-IT" sz="2000" dirty="0" smtClean="0"/>
          </a:p>
          <a:p>
            <a:pPr>
              <a:spcBef>
                <a:spcPts val="1200"/>
              </a:spcBef>
            </a:pPr>
            <a:r>
              <a:rPr lang="it-IT" dirty="0" smtClean="0"/>
              <a:t>       </a:t>
            </a:r>
            <a:endParaRPr lang="it-IT" dirty="0"/>
          </a:p>
        </p:txBody>
      </p:sp>
      <p:sp>
        <p:nvSpPr>
          <p:cNvPr id="4" name="TextBox 3"/>
          <p:cNvSpPr txBox="1"/>
          <p:nvPr/>
        </p:nvSpPr>
        <p:spPr>
          <a:xfrm>
            <a:off x="3375527" y="6032500"/>
            <a:ext cx="2775895" cy="369332"/>
          </a:xfrm>
          <a:prstGeom prst="rect">
            <a:avLst/>
          </a:prstGeom>
          <a:noFill/>
        </p:spPr>
        <p:txBody>
          <a:bodyPr wrap="none" rtlCol="0">
            <a:spAutoFit/>
          </a:bodyPr>
          <a:lstStyle/>
          <a:p>
            <a:r>
              <a:rPr lang="it-IT" dirty="0" smtClean="0"/>
              <a:t>Livorno, 15 settembre 2023</a:t>
            </a:r>
            <a:endParaRPr lang="it-IT" dirty="0"/>
          </a:p>
        </p:txBody>
      </p:sp>
    </p:spTree>
    <p:extLst>
      <p:ext uri="{BB962C8B-B14F-4D97-AF65-F5344CB8AC3E}">
        <p14:creationId xmlns:p14="http://schemas.microsoft.com/office/powerpoint/2010/main" val="331373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46913"/>
          </a:xfrm>
        </p:spPr>
        <p:txBody>
          <a:bodyPr>
            <a:normAutofit/>
          </a:bodyPr>
          <a:lstStyle/>
          <a:p>
            <a:r>
              <a:rPr lang="it-IT" sz="3200" b="1" dirty="0" smtClean="0">
                <a:solidFill>
                  <a:srgbClr val="0000FF"/>
                </a:solidFill>
              </a:rPr>
              <a:t>I tassi di letalità pubblicati dall’ISS</a:t>
            </a:r>
            <a:endParaRPr lang="it-IT" sz="3200" b="1" dirty="0">
              <a:solidFill>
                <a:srgbClr val="0000FF"/>
              </a:solidFill>
            </a:endParaRPr>
          </a:p>
        </p:txBody>
      </p:sp>
      <p:sp>
        <p:nvSpPr>
          <p:cNvPr id="3" name="Rectangle 2"/>
          <p:cNvSpPr/>
          <p:nvPr/>
        </p:nvSpPr>
        <p:spPr>
          <a:xfrm>
            <a:off x="714325" y="878868"/>
            <a:ext cx="7877226" cy="1846659"/>
          </a:xfrm>
          <a:prstGeom prst="rect">
            <a:avLst/>
          </a:prstGeom>
          <a:ln>
            <a:solidFill>
              <a:srgbClr val="4F81BD"/>
            </a:solidFill>
          </a:ln>
        </p:spPr>
        <p:txBody>
          <a:bodyPr wrap="square">
            <a:spAutoFit/>
          </a:bodyPr>
          <a:lstStyle/>
          <a:p>
            <a:pPr lvl="0">
              <a:spcBef>
                <a:spcPts val="1200"/>
              </a:spcBef>
            </a:pPr>
            <a:r>
              <a:rPr lang="it-IT" sz="2100" dirty="0" smtClean="0">
                <a:solidFill>
                  <a:prstClr val="black"/>
                </a:solidFill>
              </a:rPr>
              <a:t>Un paio di esempi tratti dai bollettini/report ISS del 2020:</a:t>
            </a:r>
          </a:p>
          <a:p>
            <a:pPr lvl="0">
              <a:spcBef>
                <a:spcPts val="1200"/>
              </a:spcBef>
            </a:pPr>
            <a:r>
              <a:rPr lang="it-IT" sz="2100" b="1" i="1" dirty="0" smtClean="0">
                <a:solidFill>
                  <a:prstClr val="black"/>
                </a:solidFill>
              </a:rPr>
              <a:t>Data							Letalità (TL</a:t>
            </a:r>
            <a:r>
              <a:rPr lang="it-IT" sz="2000" b="1" i="1" baseline="30000" dirty="0">
                <a:solidFill>
                  <a:prstClr val="black"/>
                </a:solidFill>
              </a:rPr>
              <a:t>*</a:t>
            </a:r>
            <a:r>
              <a:rPr lang="it-IT" sz="2100" b="1" i="1" dirty="0" smtClean="0">
                <a:solidFill>
                  <a:prstClr val="black"/>
                </a:solidFill>
              </a:rPr>
              <a:t>)</a:t>
            </a:r>
          </a:p>
          <a:p>
            <a:pPr lvl="0">
              <a:spcBef>
                <a:spcPts val="1200"/>
              </a:spcBef>
            </a:pPr>
            <a:r>
              <a:rPr lang="it-IT" sz="2100" dirty="0" smtClean="0">
                <a:solidFill>
                  <a:prstClr val="black"/>
                </a:solidFill>
              </a:rPr>
              <a:t>13 marzo 2020					5,8%</a:t>
            </a:r>
          </a:p>
          <a:p>
            <a:pPr lvl="0">
              <a:spcBef>
                <a:spcPts val="1200"/>
              </a:spcBef>
            </a:pPr>
            <a:r>
              <a:rPr lang="it-IT" sz="2100" dirty="0" smtClean="0">
                <a:solidFill>
                  <a:prstClr val="black"/>
                </a:solidFill>
              </a:rPr>
              <a:t>28 aprile 2020					12,6%	(40,5% per i maschi over 80)</a:t>
            </a:r>
          </a:p>
        </p:txBody>
      </p:sp>
      <p:sp>
        <p:nvSpPr>
          <p:cNvPr id="9" name="TextBox 8"/>
          <p:cNvSpPr txBox="1"/>
          <p:nvPr/>
        </p:nvSpPr>
        <p:spPr>
          <a:xfrm>
            <a:off x="714324" y="2897923"/>
            <a:ext cx="8122201" cy="3762569"/>
          </a:xfrm>
          <a:prstGeom prst="rect">
            <a:avLst/>
          </a:prstGeom>
          <a:noFill/>
        </p:spPr>
        <p:txBody>
          <a:bodyPr wrap="square" rtlCol="0">
            <a:spAutoFit/>
          </a:bodyPr>
          <a:lstStyle/>
          <a:p>
            <a:r>
              <a:rPr lang="it-IT" dirty="0" smtClean="0"/>
              <a:t>Ad aprile 2020, quindi, un generico lettore dei rapporti ISS era indotto erroneamente a pensare che l’essere contagiati dal coronavirus esponesse di per sé a una probabilità di morte del 12,6%, probabil</a:t>
            </a:r>
            <a:r>
              <a:rPr lang="it-IT" sz="2000" dirty="0" smtClean="0"/>
              <a:t>ità che </a:t>
            </a:r>
            <a:r>
              <a:rPr lang="it-IT" dirty="0" smtClean="0"/>
              <a:t>saliva addirittura al 40,5% nel caso dei maschi ultra ottantenni.</a:t>
            </a:r>
          </a:p>
          <a:p>
            <a:endParaRPr lang="it-IT" sz="1000" dirty="0"/>
          </a:p>
          <a:p>
            <a:r>
              <a:rPr lang="it-IT" dirty="0" smtClean="0"/>
              <a:t>Se si sia trattato di un errore commesso in buona fede, di una negligenza, o di un’azione deliberatamente compiuta allo scopo di allarmare oltre misura l’opinione pubblica, non sta a me affermarlo in questa sede.</a:t>
            </a:r>
          </a:p>
          <a:p>
            <a:r>
              <a:rPr lang="it-IT" dirty="0" smtClean="0"/>
              <a:t>Da esperto, posso solo dire che si è trattato di un </a:t>
            </a:r>
            <a:r>
              <a:rPr lang="it-IT" b="1" dirty="0" smtClean="0"/>
              <a:t>errore molto grave, sia dal punto di vista metodologico, sia da quello della comunicazione </a:t>
            </a:r>
            <a:r>
              <a:rPr lang="it-IT" dirty="0" smtClean="0"/>
              <a:t>e un ente pubblico, di certo, non può permettersi di commettere (e reiterare) errori di questo tipo.</a:t>
            </a:r>
          </a:p>
          <a:p>
            <a:endParaRPr lang="it-IT" sz="1050" dirty="0"/>
          </a:p>
          <a:p>
            <a:r>
              <a:rPr lang="it-IT" dirty="0" smtClean="0"/>
              <a:t>Successivamente, stime più accurate di TL hanno </a:t>
            </a:r>
            <a:r>
              <a:rPr lang="it-IT" dirty="0" smtClean="0"/>
              <a:t>prodotto </a:t>
            </a:r>
            <a:r>
              <a:rPr lang="it-IT" b="1" dirty="0" smtClean="0"/>
              <a:t>per l’Italia</a:t>
            </a:r>
            <a:r>
              <a:rPr lang="it-IT" dirty="0" smtClean="0"/>
              <a:t> il valore </a:t>
            </a:r>
            <a:r>
              <a:rPr lang="it-IT" b="1" dirty="0" smtClean="0">
                <a:solidFill>
                  <a:srgbClr val="0000FF"/>
                </a:solidFill>
              </a:rPr>
              <a:t>0,22%</a:t>
            </a:r>
            <a:r>
              <a:rPr lang="it-IT" b="1" dirty="0" smtClean="0"/>
              <a:t> </a:t>
            </a:r>
            <a:r>
              <a:rPr lang="it-IT" dirty="0" smtClean="0"/>
              <a:t>(</a:t>
            </a:r>
            <a:r>
              <a:rPr lang="it-IT" dirty="0" smtClean="0"/>
              <a:t>novembre 2021 </a:t>
            </a:r>
            <a:r>
              <a:rPr lang="mr-IN" dirty="0" smtClean="0"/>
              <a:t>–</a:t>
            </a:r>
            <a:r>
              <a:rPr lang="it-IT" dirty="0" smtClean="0"/>
              <a:t> Fonte: </a:t>
            </a:r>
            <a:r>
              <a:rPr lang="it-IT" dirty="0" err="1" smtClean="0"/>
              <a:t>StatSalute</a:t>
            </a:r>
            <a:r>
              <a:rPr lang="it-IT" dirty="0" smtClean="0"/>
              <a:t>)</a:t>
            </a:r>
            <a:endParaRPr lang="it-IT" dirty="0"/>
          </a:p>
        </p:txBody>
      </p:sp>
    </p:spTree>
    <p:extLst>
      <p:ext uri="{BB962C8B-B14F-4D97-AF65-F5344CB8AC3E}">
        <p14:creationId xmlns:p14="http://schemas.microsoft.com/office/powerpoint/2010/main" val="255094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4097"/>
          </a:xfrm>
        </p:spPr>
        <p:txBody>
          <a:bodyPr>
            <a:normAutofit/>
          </a:bodyPr>
          <a:lstStyle/>
          <a:p>
            <a:r>
              <a:rPr lang="it-IT" sz="2800" b="1" dirty="0" smtClean="0">
                <a:solidFill>
                  <a:srgbClr val="0000FF"/>
                </a:solidFill>
              </a:rPr>
              <a:t>Sulle misure di efficacia dei vaccini</a:t>
            </a:r>
            <a:endParaRPr lang="it-IT" sz="2800" b="1" dirty="0">
              <a:solidFill>
                <a:srgbClr val="0000FF"/>
              </a:solidFill>
            </a:endParaRPr>
          </a:p>
        </p:txBody>
      </p:sp>
      <p:sp>
        <p:nvSpPr>
          <p:cNvPr id="3" name="Content Placeholder 2"/>
          <p:cNvSpPr>
            <a:spLocks noGrp="1"/>
          </p:cNvSpPr>
          <p:nvPr>
            <p:ph idx="1"/>
          </p:nvPr>
        </p:nvSpPr>
        <p:spPr>
          <a:xfrm>
            <a:off x="457200" y="1021336"/>
            <a:ext cx="8229600" cy="5104828"/>
          </a:xfrm>
        </p:spPr>
        <p:txBody>
          <a:bodyPr>
            <a:normAutofit/>
          </a:bodyPr>
          <a:lstStyle/>
          <a:p>
            <a:pPr marL="0" indent="0">
              <a:spcAft>
                <a:spcPts val="600"/>
              </a:spcAft>
              <a:buNone/>
            </a:pPr>
            <a:r>
              <a:rPr lang="it-IT" sz="2200" dirty="0"/>
              <a:t>Nel valutare l’efficacia dei vaccini </a:t>
            </a:r>
            <a:r>
              <a:rPr lang="it-IT" sz="2200" dirty="0" smtClean="0"/>
              <a:t>anti-</a:t>
            </a:r>
            <a:r>
              <a:rPr lang="it-IT" sz="2200" dirty="0" err="1" smtClean="0"/>
              <a:t>Covid</a:t>
            </a:r>
            <a:r>
              <a:rPr lang="it-IT" sz="2200" dirty="0" smtClean="0"/>
              <a:t>, </a:t>
            </a:r>
            <a:r>
              <a:rPr lang="it-IT" sz="2200" dirty="0"/>
              <a:t>occorre considerare due diverse misure che si riferiscono ad aspetti concettualmente distinti del problema: </a:t>
            </a:r>
            <a:endParaRPr lang="it-IT" sz="2200" dirty="0" smtClean="0"/>
          </a:p>
          <a:p>
            <a:pPr>
              <a:spcAft>
                <a:spcPts val="600"/>
              </a:spcAft>
            </a:pPr>
            <a:r>
              <a:rPr lang="it-IT" sz="2200" b="1" i="1" dirty="0"/>
              <a:t>R</a:t>
            </a:r>
            <a:r>
              <a:rPr lang="it-IT" sz="2200" b="1" i="1" dirty="0" smtClean="0"/>
              <a:t>iduzione </a:t>
            </a:r>
            <a:r>
              <a:rPr lang="it-IT" sz="2200" b="1" i="1" dirty="0"/>
              <a:t>del rischio relativo</a:t>
            </a:r>
            <a:r>
              <a:rPr lang="it-IT" sz="2200" b="1" dirty="0"/>
              <a:t> </a:t>
            </a:r>
            <a:r>
              <a:rPr lang="it-IT" sz="2200" dirty="0"/>
              <a:t>(Relative </a:t>
            </a:r>
            <a:r>
              <a:rPr lang="it-IT" sz="2200" dirty="0" err="1"/>
              <a:t>Risk</a:t>
            </a:r>
            <a:r>
              <a:rPr lang="it-IT" sz="2200" dirty="0"/>
              <a:t> </a:t>
            </a:r>
            <a:r>
              <a:rPr lang="it-IT" sz="2200" dirty="0" err="1"/>
              <a:t>Reduction</a:t>
            </a:r>
            <a:r>
              <a:rPr lang="it-IT" sz="2200" dirty="0"/>
              <a:t> – </a:t>
            </a:r>
            <a:r>
              <a:rPr lang="it-IT" sz="2200" b="1" dirty="0"/>
              <a:t>RRR</a:t>
            </a:r>
            <a:r>
              <a:rPr lang="it-IT" sz="2200" dirty="0"/>
              <a:t>) </a:t>
            </a:r>
            <a:r>
              <a:rPr lang="it-IT" sz="2200" dirty="0" smtClean="0"/>
              <a:t>che </a:t>
            </a:r>
            <a:r>
              <a:rPr lang="it-IT" sz="2200" dirty="0"/>
              <a:t>viene anche indicata con </a:t>
            </a:r>
            <a:r>
              <a:rPr lang="it-IT" sz="2200" b="1" i="1" dirty="0"/>
              <a:t>VE</a:t>
            </a:r>
            <a:r>
              <a:rPr lang="it-IT" sz="2200" dirty="0"/>
              <a:t> (Vaccine </a:t>
            </a:r>
            <a:r>
              <a:rPr lang="it-IT" sz="2200" dirty="0" err="1"/>
              <a:t>Efficacy</a:t>
            </a:r>
            <a:r>
              <a:rPr lang="it-IT" sz="2200" dirty="0" smtClean="0"/>
              <a:t>)</a:t>
            </a:r>
          </a:p>
          <a:p>
            <a:pPr>
              <a:spcAft>
                <a:spcPts val="600"/>
              </a:spcAft>
            </a:pPr>
            <a:r>
              <a:rPr lang="it-IT" sz="2200" b="1" i="1" dirty="0" smtClean="0"/>
              <a:t>Riduzione </a:t>
            </a:r>
            <a:r>
              <a:rPr lang="it-IT" sz="2200" b="1" i="1" dirty="0"/>
              <a:t>del rischio assoluto</a:t>
            </a:r>
            <a:r>
              <a:rPr lang="it-IT" sz="2200" b="1" dirty="0"/>
              <a:t> </a:t>
            </a:r>
            <a:r>
              <a:rPr lang="it-IT" sz="2200" dirty="0"/>
              <a:t>(Absolute </a:t>
            </a:r>
            <a:r>
              <a:rPr lang="it-IT" sz="2200" dirty="0" err="1"/>
              <a:t>Risk</a:t>
            </a:r>
            <a:r>
              <a:rPr lang="it-IT" sz="2200" dirty="0"/>
              <a:t> </a:t>
            </a:r>
            <a:r>
              <a:rPr lang="it-IT" sz="2200" dirty="0" err="1"/>
              <a:t>Reduction</a:t>
            </a:r>
            <a:r>
              <a:rPr lang="it-IT" sz="2200" dirty="0"/>
              <a:t> – </a:t>
            </a:r>
            <a:r>
              <a:rPr lang="it-IT" sz="2200" b="1" dirty="0"/>
              <a:t>ARR</a:t>
            </a:r>
            <a:r>
              <a:rPr lang="it-IT" sz="2200" dirty="0" smtClean="0"/>
              <a:t>) </a:t>
            </a:r>
          </a:p>
          <a:p>
            <a:pPr>
              <a:spcAft>
                <a:spcPts val="600"/>
              </a:spcAft>
            </a:pPr>
            <a:endParaRPr lang="it-IT" sz="2200" dirty="0" smtClean="0"/>
          </a:p>
          <a:p>
            <a:pPr>
              <a:spcAft>
                <a:spcPts val="600"/>
              </a:spcAft>
            </a:pPr>
            <a:r>
              <a:rPr lang="it-IT" sz="2200" b="1" dirty="0"/>
              <a:t>RRR</a:t>
            </a:r>
            <a:r>
              <a:rPr lang="it-IT" sz="2200" dirty="0"/>
              <a:t>  misura la riduzione del rischio </a:t>
            </a:r>
            <a:r>
              <a:rPr lang="it-IT" sz="1800" dirty="0"/>
              <a:t>(di ammalarsi di Covid-19) </a:t>
            </a:r>
            <a:r>
              <a:rPr lang="it-IT" sz="2200" dirty="0"/>
              <a:t>per chi si vaccina se questi è destinato ad ammalarsi</a:t>
            </a:r>
          </a:p>
          <a:p>
            <a:pPr>
              <a:spcAft>
                <a:spcPts val="600"/>
              </a:spcAft>
            </a:pPr>
            <a:r>
              <a:rPr lang="it-IT" sz="2200" b="1" dirty="0"/>
              <a:t>ARR</a:t>
            </a:r>
            <a:r>
              <a:rPr lang="it-IT" sz="2200" dirty="0"/>
              <a:t>  misura la riduzione del rischio </a:t>
            </a:r>
            <a:r>
              <a:rPr lang="it-IT" sz="1800" dirty="0"/>
              <a:t>(di ammalarsi di Covid-19) </a:t>
            </a:r>
            <a:r>
              <a:rPr lang="it-IT" sz="2200" dirty="0"/>
              <a:t>per chi si vaccina a </a:t>
            </a:r>
            <a:r>
              <a:rPr lang="it-IT" sz="2200" dirty="0" smtClean="0"/>
              <a:t>prescindere dalla sua suscettibilità ad </a:t>
            </a:r>
            <a:r>
              <a:rPr lang="it-IT" sz="2200" dirty="0"/>
              <a:t>ammalarsi</a:t>
            </a:r>
          </a:p>
          <a:p>
            <a:pPr>
              <a:spcAft>
                <a:spcPts val="600"/>
              </a:spcAft>
            </a:pPr>
            <a:endParaRPr lang="it-IT" sz="2200" dirty="0" smtClean="0"/>
          </a:p>
          <a:p>
            <a:pPr>
              <a:spcAft>
                <a:spcPts val="600"/>
              </a:spcAft>
            </a:pPr>
            <a:endParaRPr lang="it-IT" sz="2200" dirty="0"/>
          </a:p>
        </p:txBody>
      </p:sp>
      <p:sp>
        <p:nvSpPr>
          <p:cNvPr id="4" name="Slide Number Placeholder 3"/>
          <p:cNvSpPr>
            <a:spLocks noGrp="1"/>
          </p:cNvSpPr>
          <p:nvPr>
            <p:ph type="sldNum" sz="quarter" idx="12"/>
          </p:nvPr>
        </p:nvSpPr>
        <p:spPr/>
        <p:txBody>
          <a:bodyPr/>
          <a:lstStyle/>
          <a:p>
            <a:fld id="{B1DB14D5-D150-6D4F-9CA7-2E8E15921546}" type="slidenum">
              <a:rPr lang="it-IT" smtClean="0"/>
              <a:t>11</a:t>
            </a:fld>
            <a:endParaRPr lang="it-IT"/>
          </a:p>
        </p:txBody>
      </p:sp>
    </p:spTree>
    <p:extLst>
      <p:ext uri="{BB962C8B-B14F-4D97-AF65-F5344CB8AC3E}">
        <p14:creationId xmlns:p14="http://schemas.microsoft.com/office/powerpoint/2010/main" val="2680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539"/>
            <a:ext cx="8229600" cy="524097"/>
          </a:xfrm>
        </p:spPr>
        <p:txBody>
          <a:bodyPr>
            <a:normAutofit/>
          </a:bodyPr>
          <a:lstStyle/>
          <a:p>
            <a:pPr marL="0" indent="0">
              <a:spcAft>
                <a:spcPts val="600"/>
              </a:spcAft>
            </a:pPr>
            <a:r>
              <a:rPr lang="it-IT" sz="2800" b="1" dirty="0">
                <a:solidFill>
                  <a:srgbClr val="0000FF"/>
                </a:solidFill>
              </a:rPr>
              <a:t>Efficacia relativa (RRR)</a:t>
            </a:r>
          </a:p>
        </p:txBody>
      </p:sp>
      <p:sp>
        <p:nvSpPr>
          <p:cNvPr id="3" name="Content Placeholder 2"/>
          <p:cNvSpPr>
            <a:spLocks noGrp="1"/>
          </p:cNvSpPr>
          <p:nvPr>
            <p:ph idx="1"/>
          </p:nvPr>
        </p:nvSpPr>
        <p:spPr>
          <a:xfrm>
            <a:off x="457200" y="1251522"/>
            <a:ext cx="8229600" cy="5104828"/>
          </a:xfrm>
        </p:spPr>
        <p:txBody>
          <a:bodyPr>
            <a:normAutofit/>
          </a:bodyPr>
          <a:lstStyle/>
          <a:p>
            <a:pPr>
              <a:spcAft>
                <a:spcPts val="600"/>
              </a:spcAft>
            </a:pPr>
            <a:r>
              <a:rPr lang="it-IT" sz="2400" dirty="0" smtClean="0"/>
              <a:t>Supponiamo che RRR risulti pari al 95% </a:t>
            </a:r>
            <a:r>
              <a:rPr lang="it-IT" sz="2000" dirty="0" smtClean="0"/>
              <a:t>(come nel caso di Pfizer)</a:t>
            </a:r>
            <a:r>
              <a:rPr lang="it-IT" sz="2400" dirty="0" smtClean="0"/>
              <a:t>. Ciò significa che, vaccinando 100 persone </a:t>
            </a:r>
            <a:r>
              <a:rPr lang="it-IT" sz="2400" b="1" dirty="0" smtClean="0"/>
              <a:t>destinate ad ammalarsi </a:t>
            </a:r>
            <a:r>
              <a:rPr lang="it-IT" sz="2400" dirty="0" smtClean="0"/>
              <a:t>(senza vaccino), 95 di queste non si ammalano grazie al vaccino.</a:t>
            </a:r>
            <a:endParaRPr lang="it-IT" sz="2400" dirty="0"/>
          </a:p>
          <a:p>
            <a:pPr>
              <a:spcAft>
                <a:spcPts val="600"/>
              </a:spcAft>
            </a:pPr>
            <a:r>
              <a:rPr lang="it-IT" sz="2400" dirty="0" smtClean="0"/>
              <a:t>Dunque RRR </a:t>
            </a:r>
            <a:r>
              <a:rPr lang="it-IT" sz="2400" dirty="0"/>
              <a:t>si riferisce all’efficacia nell’evitare la malattia tra i soggetti destinati ad ammalarsi, </a:t>
            </a:r>
            <a:endParaRPr lang="it-IT" sz="2400" dirty="0" smtClean="0"/>
          </a:p>
          <a:p>
            <a:pPr>
              <a:spcAft>
                <a:spcPts val="600"/>
              </a:spcAft>
            </a:pPr>
            <a:r>
              <a:rPr lang="it-IT" sz="2400" dirty="0" smtClean="0"/>
              <a:t>ma </a:t>
            </a:r>
            <a:r>
              <a:rPr lang="it-IT" sz="2400" b="1" dirty="0"/>
              <a:t>non dice niente riguardo all’utilità del vaccino a contrastare la malattia nell’intera popolazione dei vaccinati</a:t>
            </a:r>
            <a:r>
              <a:rPr lang="it-IT" sz="2400" dirty="0"/>
              <a:t>.</a:t>
            </a:r>
          </a:p>
          <a:p>
            <a:pPr>
              <a:spcAft>
                <a:spcPts val="600"/>
              </a:spcAft>
            </a:pPr>
            <a:endParaRPr lang="it-IT" sz="2200" dirty="0"/>
          </a:p>
        </p:txBody>
      </p:sp>
      <p:sp>
        <p:nvSpPr>
          <p:cNvPr id="4" name="Slide Number Placeholder 3"/>
          <p:cNvSpPr>
            <a:spLocks noGrp="1"/>
          </p:cNvSpPr>
          <p:nvPr>
            <p:ph type="sldNum" sz="quarter" idx="12"/>
          </p:nvPr>
        </p:nvSpPr>
        <p:spPr/>
        <p:txBody>
          <a:bodyPr/>
          <a:lstStyle/>
          <a:p>
            <a:fld id="{B1DB14D5-D150-6D4F-9CA7-2E8E15921546}" type="slidenum">
              <a:rPr lang="it-IT" smtClean="0"/>
              <a:t>12</a:t>
            </a:fld>
            <a:endParaRPr lang="it-IT"/>
          </a:p>
        </p:txBody>
      </p:sp>
    </p:spTree>
    <p:extLst>
      <p:ext uri="{BB962C8B-B14F-4D97-AF65-F5344CB8AC3E}">
        <p14:creationId xmlns:p14="http://schemas.microsoft.com/office/powerpoint/2010/main" val="48849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4097"/>
          </a:xfrm>
        </p:spPr>
        <p:txBody>
          <a:bodyPr>
            <a:normAutofit/>
          </a:bodyPr>
          <a:lstStyle/>
          <a:p>
            <a:pPr marL="0" indent="0">
              <a:spcAft>
                <a:spcPts val="600"/>
              </a:spcAft>
            </a:pPr>
            <a:r>
              <a:rPr lang="it-IT" sz="2800" b="1" dirty="0">
                <a:solidFill>
                  <a:srgbClr val="0000FF"/>
                </a:solidFill>
              </a:rPr>
              <a:t>Efficacia </a:t>
            </a:r>
            <a:r>
              <a:rPr lang="it-IT" sz="2800" b="1" dirty="0" smtClean="0">
                <a:solidFill>
                  <a:srgbClr val="0000FF"/>
                </a:solidFill>
              </a:rPr>
              <a:t>assoluta (ARR</a:t>
            </a:r>
            <a:r>
              <a:rPr lang="it-IT" sz="2800" b="1" dirty="0">
                <a:solidFill>
                  <a:srgbClr val="0000FF"/>
                </a:solidFill>
              </a:rPr>
              <a:t>)</a:t>
            </a:r>
          </a:p>
        </p:txBody>
      </p:sp>
      <p:sp>
        <p:nvSpPr>
          <p:cNvPr id="3" name="Content Placeholder 2"/>
          <p:cNvSpPr>
            <a:spLocks noGrp="1"/>
          </p:cNvSpPr>
          <p:nvPr>
            <p:ph idx="1"/>
          </p:nvPr>
        </p:nvSpPr>
        <p:spPr>
          <a:xfrm>
            <a:off x="457200" y="1021335"/>
            <a:ext cx="8229600" cy="5567877"/>
          </a:xfrm>
        </p:spPr>
        <p:txBody>
          <a:bodyPr>
            <a:normAutofit/>
          </a:bodyPr>
          <a:lstStyle/>
          <a:p>
            <a:pPr marL="890588" indent="-890588">
              <a:spcAft>
                <a:spcPts val="600"/>
              </a:spcAft>
              <a:buNone/>
            </a:pPr>
            <a:r>
              <a:rPr lang="it-IT" sz="2400" b="1" dirty="0" smtClean="0"/>
              <a:t>ARR</a:t>
            </a:r>
            <a:r>
              <a:rPr lang="it-IT" sz="2200" dirty="0"/>
              <a:t> </a:t>
            </a:r>
            <a:r>
              <a:rPr lang="en-US" sz="1800" dirty="0" smtClean="0">
                <a:sym typeface="Wingdings"/>
              </a:rPr>
              <a:t></a:t>
            </a:r>
            <a:r>
              <a:rPr lang="it-IT" sz="2200" dirty="0" smtClean="0"/>
              <a:t> </a:t>
            </a:r>
            <a:r>
              <a:rPr lang="it-IT" sz="2400" b="1" dirty="0" smtClean="0"/>
              <a:t>percentuale di individui che il vaccino salva dalla malattia ogni 100 vaccinati </a:t>
            </a:r>
            <a:r>
              <a:rPr lang="it-IT" sz="2400" dirty="0" smtClean="0"/>
              <a:t>(a prescindere dalla loro suscettibilità ad ammalarsi)</a:t>
            </a:r>
            <a:r>
              <a:rPr lang="it-IT" sz="2400" b="1" dirty="0" smtClean="0"/>
              <a:t>.</a:t>
            </a:r>
          </a:p>
          <a:p>
            <a:pPr>
              <a:spcAft>
                <a:spcPts val="600"/>
              </a:spcAft>
            </a:pPr>
            <a:r>
              <a:rPr lang="it-IT" sz="2200" dirty="0" smtClean="0"/>
              <a:t>In pratica </a:t>
            </a:r>
            <a:r>
              <a:rPr lang="it-IT" sz="2200" b="1" dirty="0" smtClean="0"/>
              <a:t>serve a valutare l’utilità di una vaccinazione di massa</a:t>
            </a:r>
            <a:r>
              <a:rPr lang="it-IT" sz="2200" dirty="0" smtClean="0"/>
              <a:t>.</a:t>
            </a:r>
          </a:p>
          <a:p>
            <a:endParaRPr lang="it-IT" sz="1400" dirty="0" smtClean="0"/>
          </a:p>
          <a:p>
            <a:r>
              <a:rPr lang="it-IT" sz="2200" dirty="0" smtClean="0"/>
              <a:t>L’informazione </a:t>
            </a:r>
            <a:r>
              <a:rPr lang="it-IT" sz="2200" dirty="0"/>
              <a:t>veicolata dalle aziende produttrici dei vaccini e riportata dai principali mezzi di informazione ha riguardato esclusivamente </a:t>
            </a:r>
            <a:r>
              <a:rPr lang="it-IT" sz="2200" dirty="0" smtClean="0"/>
              <a:t>RRR, trascurando </a:t>
            </a:r>
            <a:r>
              <a:rPr lang="it-IT" sz="2200" dirty="0"/>
              <a:t>completamente </a:t>
            </a:r>
            <a:r>
              <a:rPr lang="it-IT" sz="2200" dirty="0" smtClean="0"/>
              <a:t>ARR</a:t>
            </a:r>
            <a:r>
              <a:rPr lang="it-IT" sz="2400" dirty="0" smtClean="0"/>
              <a:t>. </a:t>
            </a:r>
            <a:endParaRPr lang="it-IT" sz="2400" dirty="0"/>
          </a:p>
          <a:p>
            <a:pPr>
              <a:spcBef>
                <a:spcPts val="1128"/>
              </a:spcBef>
            </a:pPr>
            <a:r>
              <a:rPr lang="it-IT" sz="2200" b="1" dirty="0"/>
              <a:t>Perché? </a:t>
            </a:r>
            <a:r>
              <a:rPr lang="it-IT" sz="2200" b="1" dirty="0" smtClean="0"/>
              <a:t>“</a:t>
            </a:r>
            <a:r>
              <a:rPr lang="it-IT" sz="2200" i="1" dirty="0" smtClean="0"/>
              <a:t>A pensare male si fa peccato, ma spesso ci si indovina</a:t>
            </a:r>
            <a:r>
              <a:rPr lang="it-IT" sz="2200" dirty="0" smtClean="0"/>
              <a:t>” (Cit.)</a:t>
            </a:r>
            <a:endParaRPr lang="it-IT" sz="2200" b="1" dirty="0" smtClean="0"/>
          </a:p>
          <a:p>
            <a:pPr marL="354013" indent="0">
              <a:spcBef>
                <a:spcPts val="1128"/>
              </a:spcBef>
              <a:buNone/>
            </a:pPr>
            <a:r>
              <a:rPr lang="en-US" sz="1800" dirty="0" smtClean="0"/>
              <a:t>“</a:t>
            </a:r>
            <a:r>
              <a:rPr lang="mr-IN" sz="1800" dirty="0" smtClean="0"/>
              <a:t>…</a:t>
            </a:r>
            <a:r>
              <a:rPr lang="it-IT" sz="1800" dirty="0" smtClean="0"/>
              <a:t> </a:t>
            </a:r>
            <a:r>
              <a:rPr lang="en-US" sz="1800" dirty="0"/>
              <a:t>ARRs tend to be ignored because they give a much less impressive effect size than </a:t>
            </a:r>
            <a:r>
              <a:rPr lang="en-US" sz="1800" dirty="0" smtClean="0"/>
              <a:t>RRRs </a:t>
            </a:r>
            <a:r>
              <a:rPr lang="mr-IN" sz="1800" dirty="0" smtClean="0"/>
              <a:t>…</a:t>
            </a:r>
            <a:r>
              <a:rPr lang="en-US" sz="1800" dirty="0" smtClean="0"/>
              <a:t>”</a:t>
            </a:r>
            <a:r>
              <a:rPr lang="it-IT" sz="1800" dirty="0"/>
              <a:t> </a:t>
            </a:r>
            <a:endParaRPr lang="it-IT" sz="1800" dirty="0" smtClean="0"/>
          </a:p>
          <a:p>
            <a:pPr marL="354013" indent="0">
              <a:buNone/>
            </a:pPr>
            <a:r>
              <a:rPr lang="it-IT" sz="1800" dirty="0"/>
              <a:t>	</a:t>
            </a:r>
            <a:r>
              <a:rPr lang="it-IT" sz="1800" dirty="0" smtClean="0"/>
              <a:t>			</a:t>
            </a:r>
            <a:r>
              <a:rPr lang="it-IT" sz="1800" dirty="0" err="1" smtClean="0"/>
              <a:t>Olliaro</a:t>
            </a:r>
            <a:r>
              <a:rPr lang="it-IT" sz="1800" dirty="0" smtClean="0"/>
              <a:t> </a:t>
            </a:r>
            <a:r>
              <a:rPr lang="it-IT" sz="1800" dirty="0"/>
              <a:t>et al. (2021):</a:t>
            </a:r>
          </a:p>
          <a:p>
            <a:pPr marL="354013" indent="0">
              <a:buNone/>
            </a:pPr>
            <a:endParaRPr lang="en-US" sz="1800" dirty="0"/>
          </a:p>
          <a:p>
            <a:endParaRPr lang="it-IT" sz="1800" dirty="0"/>
          </a:p>
          <a:p>
            <a:pPr>
              <a:spcAft>
                <a:spcPts val="600"/>
              </a:spcAft>
            </a:pPr>
            <a:endParaRPr lang="it-IT" sz="2200" dirty="0" smtClean="0"/>
          </a:p>
          <a:p>
            <a:pPr>
              <a:spcAft>
                <a:spcPts val="600"/>
              </a:spcAft>
            </a:pPr>
            <a:endParaRPr lang="it-IT" sz="2200" dirty="0"/>
          </a:p>
          <a:p>
            <a:endParaRPr lang="it-IT" sz="2200" dirty="0" smtClean="0"/>
          </a:p>
          <a:p>
            <a:endParaRPr lang="it-IT" sz="2200" dirty="0"/>
          </a:p>
        </p:txBody>
      </p:sp>
      <p:sp>
        <p:nvSpPr>
          <p:cNvPr id="4" name="Slide Number Placeholder 3"/>
          <p:cNvSpPr>
            <a:spLocks noGrp="1"/>
          </p:cNvSpPr>
          <p:nvPr>
            <p:ph type="sldNum" sz="quarter" idx="12"/>
          </p:nvPr>
        </p:nvSpPr>
        <p:spPr/>
        <p:txBody>
          <a:bodyPr/>
          <a:lstStyle/>
          <a:p>
            <a:fld id="{B1DB14D5-D150-6D4F-9CA7-2E8E15921546}" type="slidenum">
              <a:rPr lang="it-IT" smtClean="0"/>
              <a:t>13</a:t>
            </a:fld>
            <a:endParaRPr lang="it-IT"/>
          </a:p>
        </p:txBody>
      </p:sp>
    </p:spTree>
    <p:extLst>
      <p:ext uri="{BB962C8B-B14F-4D97-AF65-F5344CB8AC3E}">
        <p14:creationId xmlns:p14="http://schemas.microsoft.com/office/powerpoint/2010/main" val="199564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24097"/>
          </a:xfrm>
        </p:spPr>
        <p:txBody>
          <a:bodyPr>
            <a:normAutofit/>
          </a:bodyPr>
          <a:lstStyle/>
          <a:p>
            <a:r>
              <a:rPr lang="it-IT" sz="2800" b="1" dirty="0" smtClean="0">
                <a:solidFill>
                  <a:srgbClr val="0000FF"/>
                </a:solidFill>
              </a:rPr>
              <a:t>efficacia relativa VS efficacia assoluta</a:t>
            </a:r>
            <a:endParaRPr lang="it-IT" sz="2800" b="1" dirty="0">
              <a:solidFill>
                <a:srgbClr val="0000FF"/>
              </a:solidFill>
            </a:endParaRPr>
          </a:p>
        </p:txBody>
      </p:sp>
      <p:sp>
        <p:nvSpPr>
          <p:cNvPr id="3" name="Content Placeholder 2"/>
          <p:cNvSpPr>
            <a:spLocks noGrp="1"/>
          </p:cNvSpPr>
          <p:nvPr>
            <p:ph idx="1"/>
          </p:nvPr>
        </p:nvSpPr>
        <p:spPr>
          <a:xfrm>
            <a:off x="457200" y="5368554"/>
            <a:ext cx="8229600" cy="757610"/>
          </a:xfrm>
        </p:spPr>
        <p:txBody>
          <a:bodyPr>
            <a:normAutofit/>
          </a:bodyPr>
          <a:lstStyle/>
          <a:p>
            <a:pPr>
              <a:spcAft>
                <a:spcPts val="600"/>
              </a:spcAft>
            </a:pPr>
            <a:endParaRPr lang="it-IT" sz="2200" dirty="0"/>
          </a:p>
          <a:p>
            <a:endParaRPr lang="it-IT" sz="2200" dirty="0" smtClean="0"/>
          </a:p>
          <a:p>
            <a:endParaRPr lang="it-IT" sz="2200" dirty="0"/>
          </a:p>
        </p:txBody>
      </p:sp>
      <p:graphicFrame>
        <p:nvGraphicFramePr>
          <p:cNvPr id="7" name="Object 6"/>
          <p:cNvGraphicFramePr>
            <a:graphicFrameLocks noChangeAspect="1"/>
          </p:cNvGraphicFramePr>
          <p:nvPr>
            <p:extLst>
              <p:ext uri="{D42A27DB-BD31-4B8C-83A1-F6EECF244321}">
                <p14:modId xmlns:p14="http://schemas.microsoft.com/office/powerpoint/2010/main" val="3667101070"/>
              </p:ext>
            </p:extLst>
          </p:nvPr>
        </p:nvGraphicFramePr>
        <p:xfrm>
          <a:off x="1047464" y="1243934"/>
          <a:ext cx="6775763" cy="3548481"/>
        </p:xfrm>
        <a:graphic>
          <a:graphicData uri="http://schemas.openxmlformats.org/presentationml/2006/ole">
            <mc:AlternateContent xmlns:mc="http://schemas.openxmlformats.org/markup-compatibility/2006">
              <mc:Choice xmlns:v="urn:schemas-microsoft-com:vml" Requires="v">
                <p:oleObj spid="_x0000_s1213" name="Document" r:id="rId3" imgW="5626100" imgH="2946400" progId="Word.Document.12">
                  <p:link updateAutomatic="1"/>
                </p:oleObj>
              </mc:Choice>
              <mc:Fallback>
                <p:oleObj name="Document" r:id="rId3" imgW="5626100" imgH="2946400" progId="Word.Document.12">
                  <p:link updateAutomatic="1"/>
                  <p:pic>
                    <p:nvPicPr>
                      <p:cNvPr id="0" name=""/>
                      <p:cNvPicPr/>
                      <p:nvPr/>
                    </p:nvPicPr>
                    <p:blipFill>
                      <a:blip r:embed="rId4"/>
                      <a:stretch>
                        <a:fillRect/>
                      </a:stretch>
                    </p:blipFill>
                    <p:spPr>
                      <a:xfrm>
                        <a:off x="1047464" y="1243934"/>
                        <a:ext cx="6775763" cy="3548481"/>
                      </a:xfrm>
                      <a:prstGeom prst="rect">
                        <a:avLst/>
                      </a:prstGeom>
                    </p:spPr>
                  </p:pic>
                </p:oleObj>
              </mc:Fallback>
            </mc:AlternateContent>
          </a:graphicData>
        </a:graphic>
      </p:graphicFrame>
      <p:sp>
        <p:nvSpPr>
          <p:cNvPr id="8" name="TextBox 7"/>
          <p:cNvSpPr txBox="1"/>
          <p:nvPr/>
        </p:nvSpPr>
        <p:spPr>
          <a:xfrm>
            <a:off x="1335520" y="4753133"/>
            <a:ext cx="2369759" cy="338554"/>
          </a:xfrm>
          <a:prstGeom prst="rect">
            <a:avLst/>
          </a:prstGeom>
          <a:noFill/>
        </p:spPr>
        <p:txBody>
          <a:bodyPr wrap="none" rtlCol="0">
            <a:spAutoFit/>
          </a:bodyPr>
          <a:lstStyle/>
          <a:p>
            <a:r>
              <a:rPr lang="it-IT" sz="1600" dirty="0" smtClean="0">
                <a:solidFill>
                  <a:srgbClr val="0000FF"/>
                </a:solidFill>
              </a:rPr>
              <a:t>Fonte: </a:t>
            </a:r>
            <a:r>
              <a:rPr lang="it-IT" sz="1600" dirty="0" err="1" smtClean="0">
                <a:solidFill>
                  <a:srgbClr val="0000FF"/>
                </a:solidFill>
              </a:rPr>
              <a:t>Olliaro</a:t>
            </a:r>
            <a:r>
              <a:rPr lang="it-IT" sz="1600" dirty="0" smtClean="0">
                <a:solidFill>
                  <a:srgbClr val="0000FF"/>
                </a:solidFill>
              </a:rPr>
              <a:t> et al. (2021)</a:t>
            </a:r>
            <a:endParaRPr lang="it-IT" sz="1600" dirty="0">
              <a:solidFill>
                <a:srgbClr val="0000FF"/>
              </a:solidFill>
            </a:endParaRPr>
          </a:p>
        </p:txBody>
      </p:sp>
      <p:sp>
        <p:nvSpPr>
          <p:cNvPr id="9" name="TextBox 8"/>
          <p:cNvSpPr txBox="1"/>
          <p:nvPr/>
        </p:nvSpPr>
        <p:spPr>
          <a:xfrm>
            <a:off x="716117" y="5336542"/>
            <a:ext cx="8093469" cy="1323439"/>
          </a:xfrm>
          <a:prstGeom prst="rect">
            <a:avLst/>
          </a:prstGeom>
          <a:noFill/>
        </p:spPr>
        <p:txBody>
          <a:bodyPr wrap="square" rtlCol="0">
            <a:spAutoFit/>
          </a:bodyPr>
          <a:lstStyle/>
          <a:p>
            <a:r>
              <a:rPr lang="it-IT" sz="2000" b="1" dirty="0" smtClean="0"/>
              <a:t>Mediamente ARR risulta intorno al 1%</a:t>
            </a:r>
            <a:r>
              <a:rPr lang="it-IT" sz="2000" dirty="0" smtClean="0"/>
              <a:t>. Tale </a:t>
            </a:r>
            <a:r>
              <a:rPr lang="it-IT" sz="2000" dirty="0"/>
              <a:t>percentuale indica che in una popolazione dove il rischio di ammalarsi di Covid-19 è pari a quello del campione dello studio </a:t>
            </a:r>
            <a:r>
              <a:rPr lang="it-IT" sz="2000" dirty="0" smtClean="0"/>
              <a:t>vaccinale e </a:t>
            </a:r>
            <a:r>
              <a:rPr lang="it-IT" sz="2000" dirty="0"/>
              <a:t>in un periodo di tempo analogo, </a:t>
            </a:r>
            <a:r>
              <a:rPr lang="it-IT" sz="2000" b="1" dirty="0"/>
              <a:t>il vaccino permette di evitare all’incirca </a:t>
            </a:r>
            <a:r>
              <a:rPr lang="it-IT" sz="2000" b="1" dirty="0" smtClean="0"/>
              <a:t>1 caso </a:t>
            </a:r>
            <a:r>
              <a:rPr lang="it-IT" sz="2000" b="1" dirty="0"/>
              <a:t>di malattia ogni </a:t>
            </a:r>
            <a:r>
              <a:rPr lang="it-IT" sz="2000" b="1" dirty="0" smtClean="0"/>
              <a:t>100 </a:t>
            </a:r>
            <a:r>
              <a:rPr lang="it-IT" sz="2000" b="1" dirty="0"/>
              <a:t>vaccinati</a:t>
            </a:r>
            <a:r>
              <a:rPr lang="it-IT" sz="2000" dirty="0"/>
              <a:t>. </a:t>
            </a:r>
          </a:p>
        </p:txBody>
      </p:sp>
      <p:sp>
        <p:nvSpPr>
          <p:cNvPr id="4" name="Slide Number Placeholder 3"/>
          <p:cNvSpPr>
            <a:spLocks noGrp="1"/>
          </p:cNvSpPr>
          <p:nvPr>
            <p:ph type="sldNum" sz="quarter" idx="12"/>
          </p:nvPr>
        </p:nvSpPr>
        <p:spPr/>
        <p:txBody>
          <a:bodyPr/>
          <a:lstStyle/>
          <a:p>
            <a:fld id="{B1DB14D5-D150-6D4F-9CA7-2E8E15921546}" type="slidenum">
              <a:rPr lang="it-IT" smtClean="0"/>
              <a:t>14</a:t>
            </a:fld>
            <a:endParaRPr lang="it-IT"/>
          </a:p>
        </p:txBody>
      </p:sp>
    </p:spTree>
    <p:extLst>
      <p:ext uri="{BB962C8B-B14F-4D97-AF65-F5344CB8AC3E}">
        <p14:creationId xmlns:p14="http://schemas.microsoft.com/office/powerpoint/2010/main" val="420511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15</a:t>
            </a:fld>
            <a:endParaRPr lang="it-IT" sz="1400">
              <a:latin typeface="Arial" charset="0"/>
            </a:endParaRPr>
          </a:p>
        </p:txBody>
      </p:sp>
      <p:sp>
        <p:nvSpPr>
          <p:cNvPr id="3" name="Rectangle 2"/>
          <p:cNvSpPr/>
          <p:nvPr/>
        </p:nvSpPr>
        <p:spPr>
          <a:xfrm>
            <a:off x="643722" y="915686"/>
            <a:ext cx="7807305" cy="3262431"/>
          </a:xfrm>
          <a:prstGeom prst="rect">
            <a:avLst/>
          </a:prstGeom>
        </p:spPr>
        <p:txBody>
          <a:bodyPr wrap="square">
            <a:spAutoFit/>
          </a:bodyPr>
          <a:lstStyle/>
          <a:p>
            <a:pPr>
              <a:spcBef>
                <a:spcPts val="600"/>
              </a:spcBef>
              <a:spcAft>
                <a:spcPts val="600"/>
              </a:spcAft>
            </a:pPr>
            <a:r>
              <a:rPr lang="it-IT" sz="2200" dirty="0" smtClean="0"/>
              <a:t>Le stime di RRR e ARR ricavate in base ai dati delle sperimentazioni del vaccino Pfizer e degli altri sono condizionate a:</a:t>
            </a:r>
          </a:p>
          <a:p>
            <a:pPr marL="342900" indent="-342900">
              <a:spcBef>
                <a:spcPts val="600"/>
              </a:spcBef>
              <a:spcAft>
                <a:spcPts val="600"/>
              </a:spcAft>
              <a:buFontTx/>
              <a:buChar char="-"/>
            </a:pPr>
            <a:r>
              <a:rPr lang="it-IT" sz="2200" dirty="0" smtClean="0">
                <a:effectLst/>
              </a:rPr>
              <a:t>la breve durata delle </a:t>
            </a:r>
            <a:r>
              <a:rPr lang="it-IT" sz="2200" dirty="0" smtClean="0"/>
              <a:t>fasi sperimentali (circa 2 mesi);</a:t>
            </a:r>
          </a:p>
          <a:p>
            <a:pPr marL="342900" indent="-342900">
              <a:spcBef>
                <a:spcPts val="600"/>
              </a:spcBef>
              <a:spcAft>
                <a:spcPts val="600"/>
              </a:spcAft>
              <a:buFontTx/>
              <a:buChar char="-"/>
            </a:pPr>
            <a:r>
              <a:rPr lang="it-IT" sz="2200" dirty="0" smtClean="0">
                <a:effectLst/>
              </a:rPr>
              <a:t>le particolari condizioni in cui hanno vissuto i soggetti sottoposti alla sperimentazione, che in quel periodo adottavano presumibilmente misure anti contagio.</a:t>
            </a:r>
          </a:p>
          <a:p>
            <a:pPr>
              <a:spcBef>
                <a:spcPts val="600"/>
              </a:spcBef>
              <a:spcAft>
                <a:spcPts val="600"/>
              </a:spcAft>
            </a:pPr>
            <a:r>
              <a:rPr lang="it-IT" sz="2200" dirty="0" smtClean="0"/>
              <a:t>In assenza di tali misure è verosimile che ARR sarebbe risultata un po’ superiore.</a:t>
            </a:r>
          </a:p>
        </p:txBody>
      </p:sp>
      <p:sp>
        <p:nvSpPr>
          <p:cNvPr id="6" name="Rectangle 5"/>
          <p:cNvSpPr/>
          <p:nvPr/>
        </p:nvSpPr>
        <p:spPr>
          <a:xfrm>
            <a:off x="1091257" y="178623"/>
            <a:ext cx="3704385" cy="523220"/>
          </a:xfrm>
          <a:prstGeom prst="rect">
            <a:avLst/>
          </a:prstGeom>
        </p:spPr>
        <p:txBody>
          <a:bodyPr wrap="none">
            <a:spAutoFit/>
          </a:bodyPr>
          <a:lstStyle/>
          <a:p>
            <a:r>
              <a:rPr lang="it-IT" sz="2800" b="1" dirty="0" smtClean="0">
                <a:solidFill>
                  <a:srgbClr val="0000FF"/>
                </a:solidFill>
              </a:rPr>
              <a:t>Alcune puntualizzazioni</a:t>
            </a:r>
            <a:endParaRPr lang="it-IT" sz="2800" dirty="0">
              <a:solidFill>
                <a:srgbClr val="0000FF"/>
              </a:solidFill>
            </a:endParaRPr>
          </a:p>
        </p:txBody>
      </p:sp>
      <p:sp>
        <p:nvSpPr>
          <p:cNvPr id="5" name="Rectangle 4"/>
          <p:cNvSpPr/>
          <p:nvPr/>
        </p:nvSpPr>
        <p:spPr>
          <a:xfrm>
            <a:off x="643722" y="4322207"/>
            <a:ext cx="4380070" cy="2123658"/>
          </a:xfrm>
          <a:prstGeom prst="rect">
            <a:avLst/>
          </a:prstGeom>
        </p:spPr>
        <p:txBody>
          <a:bodyPr wrap="square">
            <a:spAutoFit/>
          </a:bodyPr>
          <a:lstStyle/>
          <a:p>
            <a:pPr>
              <a:spcBef>
                <a:spcPts val="600"/>
              </a:spcBef>
              <a:spcAft>
                <a:spcPts val="600"/>
              </a:spcAft>
            </a:pPr>
            <a:r>
              <a:rPr lang="it-IT" sz="2200" dirty="0"/>
              <a:t>D’altra parte, due mesi non erano sufficienti </a:t>
            </a:r>
            <a:r>
              <a:rPr lang="it-IT" sz="2200" dirty="0" smtClean="0"/>
              <a:t>per </a:t>
            </a:r>
            <a:r>
              <a:rPr lang="it-IT" sz="2200" dirty="0"/>
              <a:t>valutare la durata </a:t>
            </a:r>
            <a:r>
              <a:rPr lang="it-IT" sz="2200" dirty="0" smtClean="0"/>
              <a:t>dell’efficacia (sia assoluta che relativa), </a:t>
            </a:r>
            <a:r>
              <a:rPr lang="it-IT" sz="2200" dirty="0"/>
              <a:t>che poi si è dimostrata piuttosto breve, tanto da richiedere ulteriori dosi di richiamo.</a:t>
            </a:r>
          </a:p>
        </p:txBody>
      </p:sp>
      <p:pic>
        <p:nvPicPr>
          <p:cNvPr id="8" name="Picture 7"/>
          <p:cNvPicPr>
            <a:picLocks noChangeAspect="1"/>
          </p:cNvPicPr>
          <p:nvPr/>
        </p:nvPicPr>
        <p:blipFill>
          <a:blip r:embed="rId2"/>
          <a:stretch>
            <a:fillRect/>
          </a:stretch>
        </p:blipFill>
        <p:spPr>
          <a:xfrm>
            <a:off x="5410561" y="3934546"/>
            <a:ext cx="2836832" cy="2923453"/>
          </a:xfrm>
          <a:prstGeom prst="rect">
            <a:avLst/>
          </a:prstGeom>
        </p:spPr>
      </p:pic>
    </p:spTree>
    <p:extLst>
      <p:ext uri="{BB962C8B-B14F-4D97-AF65-F5344CB8AC3E}">
        <p14:creationId xmlns:p14="http://schemas.microsoft.com/office/powerpoint/2010/main" val="29736604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16</a:t>
            </a:fld>
            <a:endParaRPr lang="it-IT" sz="1400">
              <a:latin typeface="Arial" charset="0"/>
            </a:endParaRPr>
          </a:p>
        </p:txBody>
      </p:sp>
      <p:sp>
        <p:nvSpPr>
          <p:cNvPr id="3" name="Rectangle 2"/>
          <p:cNvSpPr/>
          <p:nvPr/>
        </p:nvSpPr>
        <p:spPr>
          <a:xfrm>
            <a:off x="371722" y="986579"/>
            <a:ext cx="8315077" cy="4632037"/>
          </a:xfrm>
          <a:prstGeom prst="rect">
            <a:avLst/>
          </a:prstGeom>
        </p:spPr>
        <p:txBody>
          <a:bodyPr wrap="square">
            <a:spAutoFit/>
          </a:bodyPr>
          <a:lstStyle/>
          <a:p>
            <a:pPr marL="342900" indent="-342900">
              <a:spcBef>
                <a:spcPts val="600"/>
              </a:spcBef>
              <a:buFont typeface="Arial"/>
              <a:buChar char="•"/>
            </a:pPr>
            <a:r>
              <a:rPr lang="it-IT" sz="2000" dirty="0" smtClean="0"/>
              <a:t>Le successive valutazioni dell’efficacia relativa (per quanto riguarda l’Italia) si sono basate essenzialmente sui dati dell’ ISS (Istituto Superiore di Sanità).</a:t>
            </a:r>
          </a:p>
          <a:p>
            <a:pPr marL="342900" indent="-342900">
              <a:spcBef>
                <a:spcPts val="600"/>
              </a:spcBef>
              <a:buFont typeface="Arial"/>
              <a:buChar char="•"/>
            </a:pPr>
            <a:r>
              <a:rPr lang="it-IT" sz="2000" dirty="0" smtClean="0"/>
              <a:t>Purtroppo una valutazione corretta è stata resa impossibile dal fatto che l’ISS ha sempre adottato delle classificazioni discutibili che sembravano fatte apposta per aiutare i vaccini ad apparire più efficaci di quanto fossero in realtà. </a:t>
            </a:r>
            <a:r>
              <a:rPr lang="it-IT" sz="2000" dirty="0"/>
              <a:t>Ad </a:t>
            </a:r>
            <a:r>
              <a:rPr lang="it-IT" sz="2000" dirty="0" smtClean="0"/>
              <a:t>esempio:</a:t>
            </a:r>
            <a:endParaRPr lang="it-IT" sz="2000" dirty="0"/>
          </a:p>
          <a:p>
            <a:pPr marL="800100" lvl="1" indent="-342900">
              <a:spcBef>
                <a:spcPts val="1200"/>
              </a:spcBef>
              <a:buFont typeface="Arial"/>
              <a:buChar char="•"/>
            </a:pPr>
            <a:r>
              <a:rPr lang="it-IT" sz="2000" b="1" dirty="0" smtClean="0"/>
              <a:t>classificando gli inoculati da meno di due settimane come “non vaccinati”</a:t>
            </a:r>
          </a:p>
          <a:p>
            <a:pPr marL="800100" lvl="1" indent="-342900">
              <a:spcBef>
                <a:spcPts val="1200"/>
              </a:spcBef>
              <a:buFont typeface="Arial"/>
              <a:buChar char="•"/>
            </a:pPr>
            <a:r>
              <a:rPr lang="it-IT" sz="2000" dirty="0" smtClean="0"/>
              <a:t>non classificando separatamente chi era già guarito dal </a:t>
            </a:r>
            <a:r>
              <a:rPr lang="it-IT" sz="2000" dirty="0" err="1" smtClean="0"/>
              <a:t>Covid</a:t>
            </a:r>
            <a:r>
              <a:rPr lang="it-IT" sz="2000" dirty="0" smtClean="0"/>
              <a:t> precedentemente alla vaccinazione</a:t>
            </a:r>
          </a:p>
          <a:p>
            <a:pPr marL="800100" lvl="1" indent="-342900">
              <a:spcBef>
                <a:spcPts val="1200"/>
              </a:spcBef>
              <a:buFont typeface="Arial"/>
              <a:buChar char="•"/>
            </a:pPr>
            <a:r>
              <a:rPr lang="it-IT" sz="2000" dirty="0" smtClean="0"/>
              <a:t>cambiando di volta in volta i raggruppamenti e le classi di età a seconda della convenienza</a:t>
            </a:r>
            <a:endParaRPr lang="it-IT" sz="2000" dirty="0"/>
          </a:p>
        </p:txBody>
      </p:sp>
      <p:sp>
        <p:nvSpPr>
          <p:cNvPr id="5" name="Rectangle 4"/>
          <p:cNvSpPr/>
          <p:nvPr/>
        </p:nvSpPr>
        <p:spPr>
          <a:xfrm>
            <a:off x="643723" y="225578"/>
            <a:ext cx="7807304" cy="523220"/>
          </a:xfrm>
          <a:prstGeom prst="rect">
            <a:avLst/>
          </a:prstGeom>
        </p:spPr>
        <p:txBody>
          <a:bodyPr wrap="square">
            <a:spAutoFit/>
          </a:bodyPr>
          <a:lstStyle/>
          <a:p>
            <a:pPr algn="ctr"/>
            <a:r>
              <a:rPr lang="it-IT" sz="2800" b="1" dirty="0" smtClean="0">
                <a:solidFill>
                  <a:srgbClr val="0000FF"/>
                </a:solidFill>
              </a:rPr>
              <a:t>L’efficacia relativa nel tempo</a:t>
            </a:r>
            <a:endParaRPr lang="it-IT" sz="2800" dirty="0">
              <a:solidFill>
                <a:srgbClr val="0000FF"/>
              </a:solidFill>
            </a:endParaRPr>
          </a:p>
        </p:txBody>
      </p:sp>
      <p:sp>
        <p:nvSpPr>
          <p:cNvPr id="2" name="TextBox 1"/>
          <p:cNvSpPr txBox="1"/>
          <p:nvPr/>
        </p:nvSpPr>
        <p:spPr>
          <a:xfrm>
            <a:off x="514386" y="5916741"/>
            <a:ext cx="8279315" cy="646331"/>
          </a:xfrm>
          <a:prstGeom prst="rect">
            <a:avLst/>
          </a:prstGeom>
          <a:noFill/>
          <a:ln>
            <a:solidFill>
              <a:srgbClr val="3366FF"/>
            </a:solidFill>
          </a:ln>
        </p:spPr>
        <p:txBody>
          <a:bodyPr wrap="square" rtlCol="0">
            <a:spAutoFit/>
          </a:bodyPr>
          <a:lstStyle/>
          <a:p>
            <a:r>
              <a:rPr lang="it-IT" dirty="0" smtClean="0"/>
              <a:t>Norman Fenton (Queen </a:t>
            </a:r>
            <a:r>
              <a:rPr lang="it-IT" dirty="0"/>
              <a:t>Mary </a:t>
            </a:r>
            <a:r>
              <a:rPr lang="it-IT" dirty="0" err="1"/>
              <a:t>University</a:t>
            </a:r>
            <a:r>
              <a:rPr lang="it-IT" dirty="0"/>
              <a:t> di </a:t>
            </a:r>
            <a:r>
              <a:rPr lang="it-IT" dirty="0" smtClean="0"/>
              <a:t>Londra) ha dimostrato che questo “trucco” può far sembrare efficace anche un vaccino avente efficacia nulla o negativa </a:t>
            </a:r>
            <a:endParaRPr lang="it-IT" dirty="0"/>
          </a:p>
        </p:txBody>
      </p:sp>
      <p:sp>
        <p:nvSpPr>
          <p:cNvPr id="4" name="Freeform 3"/>
          <p:cNvSpPr/>
          <p:nvPr/>
        </p:nvSpPr>
        <p:spPr>
          <a:xfrm>
            <a:off x="262293" y="3755161"/>
            <a:ext cx="593609" cy="2084666"/>
          </a:xfrm>
          <a:custGeom>
            <a:avLst/>
            <a:gdLst>
              <a:gd name="connsiteX0" fmla="*/ 593609 w 593609"/>
              <a:gd name="connsiteY0" fmla="*/ 0 h 2084666"/>
              <a:gd name="connsiteX1" fmla="*/ 510780 w 593609"/>
              <a:gd name="connsiteY1" fmla="*/ 41417 h 2084666"/>
              <a:gd name="connsiteX2" fmla="*/ 455560 w 593609"/>
              <a:gd name="connsiteY2" fmla="*/ 55222 h 2084666"/>
              <a:gd name="connsiteX3" fmla="*/ 414146 w 593609"/>
              <a:gd name="connsiteY3" fmla="*/ 82834 h 2084666"/>
              <a:gd name="connsiteX4" fmla="*/ 372731 w 593609"/>
              <a:gd name="connsiteY4" fmla="*/ 96640 h 2084666"/>
              <a:gd name="connsiteX5" fmla="*/ 303707 w 593609"/>
              <a:gd name="connsiteY5" fmla="*/ 151863 h 2084666"/>
              <a:gd name="connsiteX6" fmla="*/ 262292 w 593609"/>
              <a:gd name="connsiteY6" fmla="*/ 179474 h 2084666"/>
              <a:gd name="connsiteX7" fmla="*/ 179463 w 593609"/>
              <a:gd name="connsiteY7" fmla="*/ 289920 h 2084666"/>
              <a:gd name="connsiteX8" fmla="*/ 151853 w 593609"/>
              <a:gd name="connsiteY8" fmla="*/ 317532 h 2084666"/>
              <a:gd name="connsiteX9" fmla="*/ 124243 w 593609"/>
              <a:gd name="connsiteY9" fmla="*/ 400366 h 2084666"/>
              <a:gd name="connsiteX10" fmla="*/ 96634 w 593609"/>
              <a:gd name="connsiteY10" fmla="*/ 441783 h 2084666"/>
              <a:gd name="connsiteX11" fmla="*/ 69024 w 593609"/>
              <a:gd name="connsiteY11" fmla="*/ 524618 h 2084666"/>
              <a:gd name="connsiteX12" fmla="*/ 55219 w 593609"/>
              <a:gd name="connsiteY12" fmla="*/ 566035 h 2084666"/>
              <a:gd name="connsiteX13" fmla="*/ 13804 w 593609"/>
              <a:gd name="connsiteY13" fmla="*/ 786927 h 2084666"/>
              <a:gd name="connsiteX14" fmla="*/ 0 w 593609"/>
              <a:gd name="connsiteY14" fmla="*/ 938790 h 2084666"/>
              <a:gd name="connsiteX15" fmla="*/ 13804 w 593609"/>
              <a:gd name="connsiteY15" fmla="*/ 1214904 h 2084666"/>
              <a:gd name="connsiteX16" fmla="*/ 41414 w 593609"/>
              <a:gd name="connsiteY16" fmla="*/ 1477213 h 2084666"/>
              <a:gd name="connsiteX17" fmla="*/ 55219 w 593609"/>
              <a:gd name="connsiteY17" fmla="*/ 1560048 h 2084666"/>
              <a:gd name="connsiteX18" fmla="*/ 69024 w 593609"/>
              <a:gd name="connsiteY18" fmla="*/ 1670494 h 2084666"/>
              <a:gd name="connsiteX19" fmla="*/ 82829 w 593609"/>
              <a:gd name="connsiteY19" fmla="*/ 1711911 h 2084666"/>
              <a:gd name="connsiteX20" fmla="*/ 124243 w 593609"/>
              <a:gd name="connsiteY20" fmla="*/ 1849968 h 2084666"/>
              <a:gd name="connsiteX21" fmla="*/ 138048 w 593609"/>
              <a:gd name="connsiteY21" fmla="*/ 1891386 h 2084666"/>
              <a:gd name="connsiteX22" fmla="*/ 165658 w 593609"/>
              <a:gd name="connsiteY22" fmla="*/ 1932803 h 2084666"/>
              <a:gd name="connsiteX23" fmla="*/ 179463 w 593609"/>
              <a:gd name="connsiteY23" fmla="*/ 1974220 h 2084666"/>
              <a:gd name="connsiteX24" fmla="*/ 207073 w 593609"/>
              <a:gd name="connsiteY24" fmla="*/ 2015637 h 2084666"/>
              <a:gd name="connsiteX25" fmla="*/ 248487 w 593609"/>
              <a:gd name="connsiteY25" fmla="*/ 2084666 h 208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3609" h="2084666">
                <a:moveTo>
                  <a:pt x="593609" y="0"/>
                </a:moveTo>
                <a:cubicBezTo>
                  <a:pt x="565999" y="13806"/>
                  <a:pt x="539441" y="29952"/>
                  <a:pt x="510780" y="41417"/>
                </a:cubicBezTo>
                <a:cubicBezTo>
                  <a:pt x="493164" y="48464"/>
                  <a:pt x="472999" y="47748"/>
                  <a:pt x="455560" y="55222"/>
                </a:cubicBezTo>
                <a:cubicBezTo>
                  <a:pt x="440310" y="61758"/>
                  <a:pt x="428986" y="75413"/>
                  <a:pt x="414146" y="82834"/>
                </a:cubicBezTo>
                <a:cubicBezTo>
                  <a:pt x="401131" y="89342"/>
                  <a:pt x="385746" y="90132"/>
                  <a:pt x="372731" y="96640"/>
                </a:cubicBezTo>
                <a:cubicBezTo>
                  <a:pt x="316070" y="124972"/>
                  <a:pt x="346512" y="117617"/>
                  <a:pt x="303707" y="151863"/>
                </a:cubicBezTo>
                <a:cubicBezTo>
                  <a:pt x="290751" y="162228"/>
                  <a:pt x="275248" y="169109"/>
                  <a:pt x="262292" y="179474"/>
                </a:cubicBezTo>
                <a:cubicBezTo>
                  <a:pt x="201071" y="228454"/>
                  <a:pt x="267772" y="201605"/>
                  <a:pt x="179463" y="289920"/>
                </a:cubicBezTo>
                <a:lnTo>
                  <a:pt x="151853" y="317532"/>
                </a:lnTo>
                <a:cubicBezTo>
                  <a:pt x="142650" y="345143"/>
                  <a:pt x="140386" y="376149"/>
                  <a:pt x="124243" y="400366"/>
                </a:cubicBezTo>
                <a:cubicBezTo>
                  <a:pt x="115040" y="414172"/>
                  <a:pt x="103372" y="426621"/>
                  <a:pt x="96634" y="441783"/>
                </a:cubicBezTo>
                <a:cubicBezTo>
                  <a:pt x="84814" y="468380"/>
                  <a:pt x="78227" y="497006"/>
                  <a:pt x="69024" y="524618"/>
                </a:cubicBezTo>
                <a:cubicBezTo>
                  <a:pt x="64422" y="538424"/>
                  <a:pt x="58748" y="551917"/>
                  <a:pt x="55219" y="566035"/>
                </a:cubicBezTo>
                <a:cubicBezTo>
                  <a:pt x="35276" y="645812"/>
                  <a:pt x="22583" y="690348"/>
                  <a:pt x="13804" y="786927"/>
                </a:cubicBezTo>
                <a:lnTo>
                  <a:pt x="0" y="938790"/>
                </a:lnTo>
                <a:cubicBezTo>
                  <a:pt x="4601" y="1030828"/>
                  <a:pt x="7675" y="1122955"/>
                  <a:pt x="13804" y="1214904"/>
                </a:cubicBezTo>
                <a:cubicBezTo>
                  <a:pt x="15590" y="1241697"/>
                  <a:pt x="37067" y="1444612"/>
                  <a:pt x="41414" y="1477213"/>
                </a:cubicBezTo>
                <a:cubicBezTo>
                  <a:pt x="45113" y="1504960"/>
                  <a:pt x="51260" y="1532337"/>
                  <a:pt x="55219" y="1560048"/>
                </a:cubicBezTo>
                <a:cubicBezTo>
                  <a:pt x="60466" y="1596777"/>
                  <a:pt x="62387" y="1633991"/>
                  <a:pt x="69024" y="1670494"/>
                </a:cubicBezTo>
                <a:cubicBezTo>
                  <a:pt x="71627" y="1684812"/>
                  <a:pt x="78831" y="1697918"/>
                  <a:pt x="82829" y="1711911"/>
                </a:cubicBezTo>
                <a:cubicBezTo>
                  <a:pt x="124560" y="1857976"/>
                  <a:pt x="58626" y="1653101"/>
                  <a:pt x="124243" y="1849968"/>
                </a:cubicBezTo>
                <a:cubicBezTo>
                  <a:pt x="128845" y="1863774"/>
                  <a:pt x="129976" y="1879277"/>
                  <a:pt x="138048" y="1891386"/>
                </a:cubicBezTo>
                <a:cubicBezTo>
                  <a:pt x="147251" y="1905192"/>
                  <a:pt x="158238" y="1917962"/>
                  <a:pt x="165658" y="1932803"/>
                </a:cubicBezTo>
                <a:cubicBezTo>
                  <a:pt x="172166" y="1945819"/>
                  <a:pt x="172955" y="1961204"/>
                  <a:pt x="179463" y="1974220"/>
                </a:cubicBezTo>
                <a:cubicBezTo>
                  <a:pt x="186883" y="1989061"/>
                  <a:pt x="198841" y="2001231"/>
                  <a:pt x="207073" y="2015637"/>
                </a:cubicBezTo>
                <a:cubicBezTo>
                  <a:pt x="247767" y="2086857"/>
                  <a:pt x="216913" y="2053089"/>
                  <a:pt x="248487" y="208466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 name="Straight Arrow Connector 6"/>
          <p:cNvCxnSpPr>
            <a:stCxn id="4" idx="21"/>
          </p:cNvCxnSpPr>
          <p:nvPr/>
        </p:nvCxnSpPr>
        <p:spPr>
          <a:xfrm>
            <a:off x="400341" y="5646547"/>
            <a:ext cx="114045" cy="214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0308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17</a:t>
            </a:fld>
            <a:endParaRPr lang="it-IT" sz="1400">
              <a:latin typeface="Arial" charset="0"/>
            </a:endParaRPr>
          </a:p>
        </p:txBody>
      </p:sp>
      <p:sp>
        <p:nvSpPr>
          <p:cNvPr id="3" name="Rectangle 2"/>
          <p:cNvSpPr/>
          <p:nvPr/>
        </p:nvSpPr>
        <p:spPr>
          <a:xfrm>
            <a:off x="371722" y="1025861"/>
            <a:ext cx="8315077" cy="3908762"/>
          </a:xfrm>
          <a:prstGeom prst="rect">
            <a:avLst/>
          </a:prstGeom>
        </p:spPr>
        <p:txBody>
          <a:bodyPr wrap="square">
            <a:spAutoFit/>
          </a:bodyPr>
          <a:lstStyle/>
          <a:p>
            <a:pPr marL="342900" indent="-342900">
              <a:spcBef>
                <a:spcPts val="1200"/>
              </a:spcBef>
              <a:buFont typeface="Arial"/>
              <a:buChar char="•"/>
            </a:pPr>
            <a:r>
              <a:rPr lang="it-IT" sz="2200" dirty="0" smtClean="0"/>
              <a:t>In effetti, per un certo periodo dai dati ISS sembrava emergere una certa efficacia dei vaccini, non solo nel prevenire la malattia anche grave, ma anche il contagio.</a:t>
            </a:r>
          </a:p>
          <a:p>
            <a:pPr marL="342900" indent="-342900">
              <a:spcBef>
                <a:spcPts val="1200"/>
              </a:spcBef>
              <a:buFont typeface="Arial"/>
              <a:buChar char="•"/>
            </a:pPr>
            <a:r>
              <a:rPr lang="it-IT" sz="2200" dirty="0" smtClean="0"/>
              <a:t>Ma con il passare del tempo, nonostante i “trucchi” statistici adottati dall’ISS, è iniziata ad emergere una realtà che non è stato più possibile nascondere: </a:t>
            </a:r>
          </a:p>
          <a:p>
            <a:pPr marL="800100" lvl="1" indent="-342900">
              <a:spcBef>
                <a:spcPts val="1200"/>
              </a:spcBef>
              <a:buFont typeface="Arial"/>
              <a:buChar char="•"/>
            </a:pPr>
            <a:r>
              <a:rPr lang="it-IT" sz="2200" dirty="0" smtClean="0"/>
              <a:t>a lungo andare l’efficacia del vaccino diminuisce fino a diventare negativa </a:t>
            </a:r>
            <a:r>
              <a:rPr lang="en-US" sz="2200" dirty="0" smtClean="0">
                <a:sym typeface="Wingdings"/>
              </a:rPr>
              <a:t> </a:t>
            </a:r>
            <a:r>
              <a:rPr lang="en-US" sz="2200" dirty="0" err="1" smtClean="0">
                <a:sym typeface="Wingdings"/>
              </a:rPr>
              <a:t>i</a:t>
            </a:r>
            <a:r>
              <a:rPr lang="en-US" sz="2200" dirty="0" smtClean="0">
                <a:sym typeface="Wingdings"/>
              </a:rPr>
              <a:t> </a:t>
            </a:r>
            <a:r>
              <a:rPr lang="en-US" sz="2200" dirty="0" err="1" smtClean="0">
                <a:sym typeface="Wingdings"/>
              </a:rPr>
              <a:t>vaccinati</a:t>
            </a:r>
            <a:r>
              <a:rPr lang="en-US" sz="2200" dirty="0" smtClean="0">
                <a:sym typeface="Wingdings"/>
              </a:rPr>
              <a:t> </a:t>
            </a:r>
            <a:r>
              <a:rPr lang="en-US" sz="2200" dirty="0" err="1" smtClean="0">
                <a:sym typeface="Wingdings"/>
              </a:rPr>
              <a:t>si</a:t>
            </a:r>
            <a:r>
              <a:rPr lang="en-US" sz="2200" dirty="0" smtClean="0">
                <a:sym typeface="Wingdings"/>
              </a:rPr>
              <a:t> </a:t>
            </a:r>
            <a:r>
              <a:rPr lang="en-US" sz="2200" dirty="0" err="1" smtClean="0">
                <a:sym typeface="Wingdings"/>
              </a:rPr>
              <a:t>infettano</a:t>
            </a:r>
            <a:r>
              <a:rPr lang="en-US" sz="2200" dirty="0" smtClean="0">
                <a:sym typeface="Wingdings"/>
              </a:rPr>
              <a:t> e </a:t>
            </a:r>
            <a:r>
              <a:rPr lang="en-US" sz="2200" dirty="0" err="1" smtClean="0">
                <a:sym typeface="Wingdings"/>
              </a:rPr>
              <a:t>si</a:t>
            </a:r>
            <a:r>
              <a:rPr lang="en-US" sz="2200" dirty="0" smtClean="0">
                <a:sym typeface="Wingdings"/>
              </a:rPr>
              <a:t> </a:t>
            </a:r>
            <a:r>
              <a:rPr lang="en-US" sz="2200" dirty="0" err="1" smtClean="0">
                <a:sym typeface="Wingdings"/>
              </a:rPr>
              <a:t>ammalano</a:t>
            </a:r>
            <a:r>
              <a:rPr lang="en-US" sz="2200" dirty="0" smtClean="0">
                <a:sym typeface="Wingdings"/>
              </a:rPr>
              <a:t> </a:t>
            </a:r>
            <a:r>
              <a:rPr lang="en-US" sz="2200" dirty="0" err="1" smtClean="0">
                <a:sym typeface="Wingdings"/>
              </a:rPr>
              <a:t>più</a:t>
            </a:r>
            <a:r>
              <a:rPr lang="en-US" sz="2200" dirty="0" smtClean="0">
                <a:sym typeface="Wingdings"/>
              </a:rPr>
              <a:t> </a:t>
            </a:r>
            <a:r>
              <a:rPr lang="en-US" sz="2200" dirty="0" err="1" smtClean="0">
                <a:sym typeface="Wingdings"/>
              </a:rPr>
              <a:t>dei</a:t>
            </a:r>
            <a:r>
              <a:rPr lang="en-US" sz="2200" dirty="0" smtClean="0">
                <a:sym typeface="Wingdings"/>
              </a:rPr>
              <a:t> non </a:t>
            </a:r>
            <a:r>
              <a:rPr lang="en-US" sz="2200" dirty="0" err="1" smtClean="0">
                <a:sym typeface="Wingdings"/>
              </a:rPr>
              <a:t>vaccinati</a:t>
            </a:r>
            <a:r>
              <a:rPr lang="it-IT" sz="2200" dirty="0" smtClean="0"/>
              <a:t> (v. slide successiva).</a:t>
            </a:r>
          </a:p>
          <a:p>
            <a:pPr>
              <a:spcBef>
                <a:spcPts val="600"/>
              </a:spcBef>
            </a:pPr>
            <a:endParaRPr lang="it-IT" sz="2000" dirty="0"/>
          </a:p>
        </p:txBody>
      </p:sp>
      <p:sp>
        <p:nvSpPr>
          <p:cNvPr id="5" name="Rectangle 4"/>
          <p:cNvSpPr/>
          <p:nvPr/>
        </p:nvSpPr>
        <p:spPr>
          <a:xfrm>
            <a:off x="643723" y="225578"/>
            <a:ext cx="7807304" cy="523220"/>
          </a:xfrm>
          <a:prstGeom prst="rect">
            <a:avLst/>
          </a:prstGeom>
        </p:spPr>
        <p:txBody>
          <a:bodyPr wrap="square">
            <a:spAutoFit/>
          </a:bodyPr>
          <a:lstStyle/>
          <a:p>
            <a:pPr algn="ctr"/>
            <a:r>
              <a:rPr lang="it-IT" sz="2800" b="1" dirty="0" smtClean="0">
                <a:solidFill>
                  <a:srgbClr val="0000FF"/>
                </a:solidFill>
              </a:rPr>
              <a:t>L’efficacia relativa nel tempo</a:t>
            </a:r>
            <a:endParaRPr lang="it-IT" sz="2800" dirty="0">
              <a:solidFill>
                <a:srgbClr val="0000FF"/>
              </a:solidFill>
            </a:endParaRPr>
          </a:p>
        </p:txBody>
      </p:sp>
    </p:spTree>
    <p:extLst>
      <p:ext uri="{BB962C8B-B14F-4D97-AF65-F5344CB8AC3E}">
        <p14:creationId xmlns:p14="http://schemas.microsoft.com/office/powerpoint/2010/main" val="15093653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18</a:t>
            </a:fld>
            <a:endParaRPr lang="it-IT" sz="1400">
              <a:latin typeface="Arial" charset="0"/>
            </a:endParaRPr>
          </a:p>
        </p:txBody>
      </p:sp>
      <p:sp>
        <p:nvSpPr>
          <p:cNvPr id="3" name="Rectangle 2"/>
          <p:cNvSpPr/>
          <p:nvPr/>
        </p:nvSpPr>
        <p:spPr>
          <a:xfrm>
            <a:off x="519815" y="878146"/>
            <a:ext cx="8469961" cy="738664"/>
          </a:xfrm>
          <a:prstGeom prst="rect">
            <a:avLst/>
          </a:prstGeom>
        </p:spPr>
        <p:txBody>
          <a:bodyPr wrap="square">
            <a:spAutoFit/>
          </a:bodyPr>
          <a:lstStyle/>
          <a:p>
            <a:pPr>
              <a:spcBef>
                <a:spcPts val="600"/>
              </a:spcBef>
            </a:pPr>
            <a:r>
              <a:rPr lang="it-IT" sz="2100" dirty="0" smtClean="0"/>
              <a:t>La </a:t>
            </a:r>
            <a:r>
              <a:rPr lang="it-IT" sz="2100" dirty="0" err="1" smtClean="0"/>
              <a:t>CMSi</a:t>
            </a:r>
            <a:r>
              <a:rPr lang="it-IT" sz="2100" dirty="0" smtClean="0"/>
              <a:t> (2023) ha calcolato l’andamento del rischio relativo V/NV in base ai dati ISS (da marzo 2022 a gennaio 2023). Secondo gli ultimi dati:</a:t>
            </a:r>
            <a:endParaRPr lang="it-IT" sz="2100" dirty="0"/>
          </a:p>
        </p:txBody>
      </p:sp>
      <p:sp>
        <p:nvSpPr>
          <p:cNvPr id="5" name="Rectangle 4"/>
          <p:cNvSpPr/>
          <p:nvPr/>
        </p:nvSpPr>
        <p:spPr>
          <a:xfrm>
            <a:off x="643723" y="225578"/>
            <a:ext cx="7807304" cy="523220"/>
          </a:xfrm>
          <a:prstGeom prst="rect">
            <a:avLst/>
          </a:prstGeom>
        </p:spPr>
        <p:txBody>
          <a:bodyPr wrap="square">
            <a:spAutoFit/>
          </a:bodyPr>
          <a:lstStyle/>
          <a:p>
            <a:pPr algn="ctr"/>
            <a:r>
              <a:rPr lang="it-IT" sz="2800" b="1" dirty="0" smtClean="0">
                <a:solidFill>
                  <a:srgbClr val="0000FF"/>
                </a:solidFill>
              </a:rPr>
              <a:t>L’efficacia relativa nel tempo</a:t>
            </a:r>
            <a:endParaRPr lang="it-IT" sz="2800" dirty="0">
              <a:solidFill>
                <a:srgbClr val="0000FF"/>
              </a:solidFill>
            </a:endParaRPr>
          </a:p>
        </p:txBody>
      </p:sp>
      <p:sp>
        <p:nvSpPr>
          <p:cNvPr id="2" name="Rectangle 1"/>
          <p:cNvSpPr/>
          <p:nvPr/>
        </p:nvSpPr>
        <p:spPr>
          <a:xfrm>
            <a:off x="643723" y="1682583"/>
            <a:ext cx="8043077" cy="797911"/>
          </a:xfrm>
          <a:prstGeom prst="rect">
            <a:avLst/>
          </a:prstGeom>
        </p:spPr>
        <p:txBody>
          <a:bodyPr wrap="square">
            <a:spAutoFit/>
          </a:bodyPr>
          <a:lstStyle/>
          <a:p>
            <a:pPr>
              <a:lnSpc>
                <a:spcPct val="110000"/>
              </a:lnSpc>
            </a:pPr>
            <a:r>
              <a:rPr lang="it-IT" sz="2100" dirty="0" smtClean="0"/>
              <a:t>• </a:t>
            </a:r>
            <a:r>
              <a:rPr lang="it-IT" sz="2100" dirty="0"/>
              <a:t>i </a:t>
            </a:r>
            <a:r>
              <a:rPr lang="it-IT" sz="2100" b="1" dirty="0"/>
              <a:t>bambini</a:t>
            </a:r>
            <a:r>
              <a:rPr lang="it-IT" sz="2100" dirty="0"/>
              <a:t> di 5-11 anni con due dosi di vaccino si infettano il 45% in </a:t>
            </a:r>
            <a:r>
              <a:rPr lang="it-IT" sz="2100" dirty="0" smtClean="0"/>
              <a:t>più (rispetto ai non vaccinati);</a:t>
            </a:r>
            <a:endParaRPr lang="it-IT" sz="2100" dirty="0"/>
          </a:p>
        </p:txBody>
      </p:sp>
      <p:pic>
        <p:nvPicPr>
          <p:cNvPr id="4" name="Picture 3" descr="RR bambin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321" y="3051441"/>
            <a:ext cx="5057702" cy="3772645"/>
          </a:xfrm>
          <a:prstGeom prst="rect">
            <a:avLst/>
          </a:prstGeom>
        </p:spPr>
      </p:pic>
      <p:sp>
        <p:nvSpPr>
          <p:cNvPr id="6" name="Rectangle 5"/>
          <p:cNvSpPr/>
          <p:nvPr/>
        </p:nvSpPr>
        <p:spPr>
          <a:xfrm>
            <a:off x="278793" y="2533793"/>
            <a:ext cx="3706528" cy="4353499"/>
          </a:xfrm>
          <a:prstGeom prst="rect">
            <a:avLst/>
          </a:prstGeom>
        </p:spPr>
        <p:txBody>
          <a:bodyPr wrap="square">
            <a:spAutoFit/>
          </a:bodyPr>
          <a:lstStyle/>
          <a:p>
            <a:pPr lvl="0">
              <a:lnSpc>
                <a:spcPct val="110000"/>
              </a:lnSpc>
            </a:pPr>
            <a:r>
              <a:rPr lang="it-IT" sz="2200" dirty="0">
                <a:solidFill>
                  <a:prstClr val="black"/>
                </a:solidFill>
              </a:rPr>
              <a:t>•</a:t>
            </a:r>
            <a:r>
              <a:rPr lang="it-IT" sz="2100" dirty="0">
                <a:solidFill>
                  <a:prstClr val="black"/>
                </a:solidFill>
              </a:rPr>
              <a:t> i </a:t>
            </a:r>
            <a:r>
              <a:rPr lang="it-IT" sz="2100" b="1" dirty="0">
                <a:solidFill>
                  <a:prstClr val="black"/>
                </a:solidFill>
              </a:rPr>
              <a:t>giovani</a:t>
            </a:r>
            <a:r>
              <a:rPr lang="it-IT" sz="2100" dirty="0">
                <a:solidFill>
                  <a:prstClr val="black"/>
                </a:solidFill>
              </a:rPr>
              <a:t> 12-39 anni con booster si infettano il 44% in più;</a:t>
            </a:r>
          </a:p>
          <a:p>
            <a:pPr lvl="0">
              <a:lnSpc>
                <a:spcPct val="110000"/>
              </a:lnSpc>
            </a:pPr>
            <a:r>
              <a:rPr lang="it-IT" sz="2100" dirty="0">
                <a:solidFill>
                  <a:prstClr val="black"/>
                </a:solidFill>
              </a:rPr>
              <a:t>• gli </a:t>
            </a:r>
            <a:r>
              <a:rPr lang="it-IT" sz="2100" b="1" dirty="0">
                <a:solidFill>
                  <a:prstClr val="black"/>
                </a:solidFill>
              </a:rPr>
              <a:t>adulti</a:t>
            </a:r>
            <a:r>
              <a:rPr lang="it-IT" sz="2100" dirty="0">
                <a:solidFill>
                  <a:prstClr val="black"/>
                </a:solidFill>
              </a:rPr>
              <a:t> 40-59 anni con booster si infettano il 67% in più;</a:t>
            </a:r>
          </a:p>
          <a:p>
            <a:pPr lvl="0">
              <a:lnSpc>
                <a:spcPct val="110000"/>
              </a:lnSpc>
            </a:pPr>
            <a:r>
              <a:rPr lang="it-IT" sz="2100" dirty="0">
                <a:solidFill>
                  <a:prstClr val="black"/>
                </a:solidFill>
              </a:rPr>
              <a:t>• gli </a:t>
            </a:r>
            <a:r>
              <a:rPr lang="it-IT" sz="2100" b="1" dirty="0">
                <a:solidFill>
                  <a:prstClr val="black"/>
                </a:solidFill>
              </a:rPr>
              <a:t>anziani</a:t>
            </a:r>
            <a:r>
              <a:rPr lang="it-IT" sz="2100" dirty="0">
                <a:solidFill>
                  <a:prstClr val="black"/>
                </a:solidFill>
              </a:rPr>
              <a:t> 60-79 anni con un booster si infettano ormai un poco più dei non vaccinati, </a:t>
            </a:r>
            <a:r>
              <a:rPr lang="it-IT" dirty="0">
                <a:solidFill>
                  <a:prstClr val="black"/>
                </a:solidFill>
              </a:rPr>
              <a:t>e se fermi a 2 dosi </a:t>
            </a:r>
            <a:r>
              <a:rPr lang="it-IT" dirty="0" smtClean="0">
                <a:solidFill>
                  <a:prstClr val="black"/>
                </a:solidFill>
              </a:rPr>
              <a:t>(</a:t>
            </a:r>
            <a:r>
              <a:rPr lang="en-US" dirty="0" smtClean="0">
                <a:solidFill>
                  <a:prstClr val="black"/>
                </a:solidFill>
                <a:sym typeface="Wingdings"/>
              </a:rPr>
              <a:t></a:t>
            </a:r>
            <a:r>
              <a:rPr lang="it-IT" dirty="0" smtClean="0">
                <a:solidFill>
                  <a:prstClr val="black"/>
                </a:solidFill>
              </a:rPr>
              <a:t> </a:t>
            </a:r>
            <a:r>
              <a:rPr lang="it-IT" dirty="0">
                <a:solidFill>
                  <a:prstClr val="black"/>
                </a:solidFill>
              </a:rPr>
              <a:t>probabilmente a maggior distanza dall’ultimo inoculo) si infettano il 23% in più.</a:t>
            </a:r>
          </a:p>
        </p:txBody>
      </p:sp>
      <p:cxnSp>
        <p:nvCxnSpPr>
          <p:cNvPr id="8" name="Straight Arrow Connector 7"/>
          <p:cNvCxnSpPr/>
          <p:nvPr/>
        </p:nvCxnSpPr>
        <p:spPr>
          <a:xfrm flipH="1">
            <a:off x="7713253" y="2230497"/>
            <a:ext cx="77443" cy="5576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9785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19</a:t>
            </a:fld>
            <a:endParaRPr lang="it-IT" sz="1400">
              <a:latin typeface="Arial" charset="0"/>
            </a:endParaRPr>
          </a:p>
        </p:txBody>
      </p:sp>
      <p:sp>
        <p:nvSpPr>
          <p:cNvPr id="3" name="Rectangle 2"/>
          <p:cNvSpPr/>
          <p:nvPr/>
        </p:nvSpPr>
        <p:spPr>
          <a:xfrm>
            <a:off x="430915" y="305025"/>
            <a:ext cx="8277631" cy="1061829"/>
          </a:xfrm>
          <a:prstGeom prst="rect">
            <a:avLst/>
          </a:prstGeom>
        </p:spPr>
        <p:txBody>
          <a:bodyPr wrap="square">
            <a:spAutoFit/>
          </a:bodyPr>
          <a:lstStyle/>
          <a:p>
            <a:pPr>
              <a:spcBef>
                <a:spcPts val="600"/>
              </a:spcBef>
            </a:pPr>
            <a:r>
              <a:rPr lang="it-IT" sz="2100" dirty="0" smtClean="0"/>
              <a:t>Al di là delle evidenze statistiche, ognuno di noi ha potuto constatare che si sono ammalate anche le persone </a:t>
            </a:r>
            <a:r>
              <a:rPr lang="it-IT" sz="2100" dirty="0" err="1" smtClean="0"/>
              <a:t>plurivaccinate</a:t>
            </a:r>
            <a:r>
              <a:rPr lang="it-IT" sz="2100" dirty="0" smtClean="0"/>
              <a:t>, per cui è evidente che questi vaccini non hanno avuto l’efficacia che era stata propagandata.</a:t>
            </a:r>
            <a:endParaRPr lang="it-IT" sz="2100" dirty="0"/>
          </a:p>
        </p:txBody>
      </p:sp>
      <p:cxnSp>
        <p:nvCxnSpPr>
          <p:cNvPr id="8" name="Straight Arrow Connector 7"/>
          <p:cNvCxnSpPr/>
          <p:nvPr/>
        </p:nvCxnSpPr>
        <p:spPr>
          <a:xfrm flipH="1">
            <a:off x="7713253" y="2230497"/>
            <a:ext cx="77443" cy="5576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crqiw01aww-vaccino-covid-protetti-sin-dalla-prima-dose-adesso-c-e-la-conferma-la-doppia-dose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10" y="1641491"/>
            <a:ext cx="3316008" cy="5216509"/>
          </a:xfrm>
          <a:prstGeom prst="rect">
            <a:avLst/>
          </a:prstGeom>
        </p:spPr>
      </p:pic>
      <p:pic>
        <p:nvPicPr>
          <p:cNvPr id="11" name="Picture 10" descr="ym8ctthpnf-a-burio-ma-io-e-te-ma-che-cazzo-se-potemo-di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949" y="1641491"/>
            <a:ext cx="5575841" cy="5216509"/>
          </a:xfrm>
          <a:prstGeom prst="rect">
            <a:avLst/>
          </a:prstGeom>
        </p:spPr>
      </p:pic>
      <p:sp>
        <p:nvSpPr>
          <p:cNvPr id="12" name="Oval 11"/>
          <p:cNvSpPr/>
          <p:nvPr/>
        </p:nvSpPr>
        <p:spPr>
          <a:xfrm>
            <a:off x="6412223" y="6356350"/>
            <a:ext cx="696981" cy="3186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 13"/>
          <p:cNvSpPr/>
          <p:nvPr/>
        </p:nvSpPr>
        <p:spPr>
          <a:xfrm>
            <a:off x="3792193" y="6307380"/>
            <a:ext cx="696981" cy="3651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17560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a:t>
            </a:fld>
            <a:endParaRPr lang="it-IT" sz="1400">
              <a:latin typeface="Arial" charset="0"/>
            </a:endParaRPr>
          </a:p>
        </p:txBody>
      </p:sp>
      <p:pic>
        <p:nvPicPr>
          <p:cNvPr id="2" name="Picture 1"/>
          <p:cNvPicPr>
            <a:picLocks noChangeAspect="1"/>
          </p:cNvPicPr>
          <p:nvPr/>
        </p:nvPicPr>
        <p:blipFill>
          <a:blip r:embed="rId2"/>
          <a:stretch>
            <a:fillRect/>
          </a:stretch>
        </p:blipFill>
        <p:spPr>
          <a:xfrm>
            <a:off x="992837" y="893293"/>
            <a:ext cx="3128860" cy="4710955"/>
          </a:xfrm>
          <a:prstGeom prst="rect">
            <a:avLst/>
          </a:prstGeom>
        </p:spPr>
      </p:pic>
      <p:pic>
        <p:nvPicPr>
          <p:cNvPr id="6" name="Picture 5"/>
          <p:cNvPicPr>
            <a:picLocks noChangeAspect="1"/>
          </p:cNvPicPr>
          <p:nvPr/>
        </p:nvPicPr>
        <p:blipFill>
          <a:blip r:embed="rId3"/>
          <a:stretch>
            <a:fillRect/>
          </a:stretch>
        </p:blipFill>
        <p:spPr>
          <a:xfrm>
            <a:off x="4892830" y="893293"/>
            <a:ext cx="3206172" cy="4710955"/>
          </a:xfrm>
          <a:prstGeom prst="rect">
            <a:avLst/>
          </a:prstGeom>
        </p:spPr>
      </p:pic>
      <p:sp>
        <p:nvSpPr>
          <p:cNvPr id="7" name="TextBox 6"/>
          <p:cNvSpPr txBox="1"/>
          <p:nvPr/>
        </p:nvSpPr>
        <p:spPr>
          <a:xfrm>
            <a:off x="103966" y="3616091"/>
            <a:ext cx="652643" cy="369332"/>
          </a:xfrm>
          <a:prstGeom prst="rect">
            <a:avLst/>
          </a:prstGeom>
          <a:noFill/>
        </p:spPr>
        <p:txBody>
          <a:bodyPr wrap="none" rtlCol="0">
            <a:spAutoFit/>
          </a:bodyPr>
          <a:lstStyle/>
          <a:p>
            <a:r>
              <a:rPr lang="it-IT" dirty="0" smtClean="0"/>
              <a:t>1954</a:t>
            </a:r>
            <a:endParaRPr lang="it-IT" dirty="0"/>
          </a:p>
        </p:txBody>
      </p:sp>
      <p:sp>
        <p:nvSpPr>
          <p:cNvPr id="3" name="TextBox 2"/>
          <p:cNvSpPr txBox="1"/>
          <p:nvPr/>
        </p:nvSpPr>
        <p:spPr>
          <a:xfrm>
            <a:off x="455460" y="5718044"/>
            <a:ext cx="8218243" cy="1061829"/>
          </a:xfrm>
          <a:prstGeom prst="rect">
            <a:avLst/>
          </a:prstGeom>
          <a:noFill/>
        </p:spPr>
        <p:txBody>
          <a:bodyPr wrap="square" rtlCol="0">
            <a:spAutoFit/>
          </a:bodyPr>
          <a:lstStyle/>
          <a:p>
            <a:r>
              <a:rPr lang="it-IT" sz="2100" dirty="0" smtClean="0"/>
              <a:t>Per riuscire a ingannare con la Statistica non sono richieste grandi competenze: 1) il grosso del pubblico non ha cultura statistica, 2) e chi ce l’ha tende a fidarsi fin troppo di media, Istituzioni ed “esperti”</a:t>
            </a:r>
            <a:endParaRPr lang="it-IT" sz="2100" dirty="0"/>
          </a:p>
        </p:txBody>
      </p:sp>
      <p:sp>
        <p:nvSpPr>
          <p:cNvPr id="4" name="TextBox 3"/>
          <p:cNvSpPr txBox="1"/>
          <p:nvPr/>
        </p:nvSpPr>
        <p:spPr>
          <a:xfrm>
            <a:off x="510637" y="144035"/>
            <a:ext cx="8445148" cy="707886"/>
          </a:xfrm>
          <a:prstGeom prst="rect">
            <a:avLst/>
          </a:prstGeom>
          <a:noFill/>
        </p:spPr>
        <p:txBody>
          <a:bodyPr wrap="square" rtlCol="0">
            <a:spAutoFit/>
          </a:bodyPr>
          <a:lstStyle/>
          <a:p>
            <a:r>
              <a:rPr lang="it-IT" sz="2000" dirty="0" smtClean="0"/>
              <a:t>La Statistica è un mezzo potente per analizzare e comprendere aspetti quantitativi della realtà, ma può essere utilizzata anche per ingannare ...</a:t>
            </a:r>
            <a:endParaRPr lang="it-IT" sz="2000" dirty="0"/>
          </a:p>
        </p:txBody>
      </p:sp>
    </p:spTree>
    <p:extLst>
      <p:ext uri="{BB962C8B-B14F-4D97-AF65-F5344CB8AC3E}">
        <p14:creationId xmlns:p14="http://schemas.microsoft.com/office/powerpoint/2010/main" val="29358964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20</a:t>
            </a:fld>
            <a:endParaRPr lang="it-IT" sz="1400">
              <a:latin typeface="Arial" charset="0"/>
            </a:endParaRPr>
          </a:p>
        </p:txBody>
      </p:sp>
      <p:sp>
        <p:nvSpPr>
          <p:cNvPr id="3" name="Rectangle 2"/>
          <p:cNvSpPr/>
          <p:nvPr/>
        </p:nvSpPr>
        <p:spPr>
          <a:xfrm>
            <a:off x="463176" y="1218830"/>
            <a:ext cx="8223624" cy="1815882"/>
          </a:xfrm>
          <a:prstGeom prst="rect">
            <a:avLst/>
          </a:prstGeom>
        </p:spPr>
        <p:txBody>
          <a:bodyPr wrap="square">
            <a:spAutoFit/>
          </a:bodyPr>
          <a:lstStyle/>
          <a:p>
            <a:pPr marL="1519238" indent="-1519238">
              <a:spcBef>
                <a:spcPts val="900"/>
              </a:spcBef>
            </a:pPr>
            <a:r>
              <a:rPr lang="it-IT" sz="2800" b="1" dirty="0" smtClean="0"/>
              <a:t>Passiva</a:t>
            </a:r>
            <a:r>
              <a:rPr lang="it-IT" sz="2800" dirty="0" smtClean="0"/>
              <a:t>  </a:t>
            </a:r>
            <a:r>
              <a:rPr lang="it-IT" sz="2800" dirty="0" smtClean="0">
                <a:sym typeface="Wingdings"/>
              </a:rPr>
              <a:t>  la segnalazione della reazione avversa è demandata a chi la subisce o a un familiare o a un operatore sanitario che accetta di farsene carico</a:t>
            </a:r>
            <a:endParaRPr lang="it-IT" sz="2800" dirty="0" smtClean="0">
              <a:effectLst/>
            </a:endParaRPr>
          </a:p>
        </p:txBody>
      </p:sp>
      <p:sp>
        <p:nvSpPr>
          <p:cNvPr id="5" name="Rectangle 4"/>
          <p:cNvSpPr/>
          <p:nvPr/>
        </p:nvSpPr>
        <p:spPr>
          <a:xfrm>
            <a:off x="786272" y="135932"/>
            <a:ext cx="7807304" cy="584776"/>
          </a:xfrm>
          <a:prstGeom prst="rect">
            <a:avLst/>
          </a:prstGeom>
        </p:spPr>
        <p:txBody>
          <a:bodyPr wrap="square">
            <a:spAutoFit/>
          </a:bodyPr>
          <a:lstStyle/>
          <a:p>
            <a:r>
              <a:rPr lang="it-IT" sz="3200" b="1" dirty="0" err="1" smtClean="0">
                <a:solidFill>
                  <a:srgbClr val="0000FF"/>
                </a:solidFill>
              </a:rPr>
              <a:t>Vaccinovigilanza</a:t>
            </a:r>
            <a:r>
              <a:rPr lang="it-IT" sz="3200" b="1" dirty="0" smtClean="0">
                <a:solidFill>
                  <a:srgbClr val="0000FF"/>
                </a:solidFill>
              </a:rPr>
              <a:t> e operato di AIFA</a:t>
            </a:r>
            <a:endParaRPr lang="it-IT" sz="3200" dirty="0">
              <a:solidFill>
                <a:srgbClr val="0000FF"/>
              </a:solidFill>
            </a:endParaRPr>
          </a:p>
        </p:txBody>
      </p:sp>
      <p:sp>
        <p:nvSpPr>
          <p:cNvPr id="6" name="Rectangle 2"/>
          <p:cNvSpPr/>
          <p:nvPr/>
        </p:nvSpPr>
        <p:spPr>
          <a:xfrm>
            <a:off x="463176" y="3479572"/>
            <a:ext cx="8223624" cy="1384995"/>
          </a:xfrm>
          <a:prstGeom prst="rect">
            <a:avLst/>
          </a:prstGeom>
        </p:spPr>
        <p:txBody>
          <a:bodyPr wrap="square">
            <a:spAutoFit/>
          </a:bodyPr>
          <a:lstStyle/>
          <a:p>
            <a:pPr marL="1519238" indent="-1519238">
              <a:spcBef>
                <a:spcPts val="900"/>
              </a:spcBef>
            </a:pPr>
            <a:r>
              <a:rPr lang="it-IT" sz="2800" b="1" dirty="0" smtClean="0"/>
              <a:t>Attiva  </a:t>
            </a:r>
            <a:r>
              <a:rPr lang="it-IT" sz="2800" dirty="0" smtClean="0">
                <a:sym typeface="Wingdings"/>
              </a:rPr>
              <a:t>  monitoraggio di tutti i vaccinati (o di un campione di essi) da parte del sistema sanitario</a:t>
            </a:r>
            <a:endParaRPr lang="it-IT" sz="2800" dirty="0" smtClean="0">
              <a:effectLst/>
            </a:endParaRPr>
          </a:p>
        </p:txBody>
      </p:sp>
      <p:sp>
        <p:nvSpPr>
          <p:cNvPr id="7" name="TextBox 1"/>
          <p:cNvSpPr txBox="1"/>
          <p:nvPr/>
        </p:nvSpPr>
        <p:spPr>
          <a:xfrm>
            <a:off x="6990426" y="158219"/>
            <a:ext cx="2055979" cy="646331"/>
          </a:xfrm>
          <a:prstGeom prst="rect">
            <a:avLst/>
          </a:prstGeom>
          <a:noFill/>
        </p:spPr>
        <p:txBody>
          <a:bodyPr wrap="square" rtlCol="0">
            <a:spAutoFit/>
          </a:bodyPr>
          <a:lstStyle/>
          <a:p>
            <a:r>
              <a:rPr lang="it-IT" dirty="0" smtClean="0"/>
              <a:t>(Agenzia Italiana del Farmaco)</a:t>
            </a:r>
            <a:endParaRPr lang="it-IT" dirty="0"/>
          </a:p>
        </p:txBody>
      </p:sp>
    </p:spTree>
    <p:extLst>
      <p:ext uri="{BB962C8B-B14F-4D97-AF65-F5344CB8AC3E}">
        <p14:creationId xmlns:p14="http://schemas.microsoft.com/office/powerpoint/2010/main" val="11928673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21</a:t>
            </a:fld>
            <a:endParaRPr lang="it-IT" sz="1400">
              <a:latin typeface="Arial" charset="0"/>
            </a:endParaRPr>
          </a:p>
        </p:txBody>
      </p:sp>
      <p:sp>
        <p:nvSpPr>
          <p:cNvPr id="3" name="Rectangle 2"/>
          <p:cNvSpPr/>
          <p:nvPr/>
        </p:nvSpPr>
        <p:spPr>
          <a:xfrm>
            <a:off x="463176" y="833629"/>
            <a:ext cx="8223624" cy="4431983"/>
          </a:xfrm>
          <a:prstGeom prst="rect">
            <a:avLst/>
          </a:prstGeom>
        </p:spPr>
        <p:txBody>
          <a:bodyPr wrap="square">
            <a:spAutoFit/>
          </a:bodyPr>
          <a:lstStyle/>
          <a:p>
            <a:pPr marL="342900" indent="-342900">
              <a:spcBef>
                <a:spcPts val="900"/>
              </a:spcBef>
              <a:buFont typeface="Arial"/>
              <a:buChar char="•"/>
            </a:pPr>
            <a:r>
              <a:rPr lang="it-IT" sz="2100" dirty="0" smtClean="0"/>
              <a:t>Secondo il </a:t>
            </a:r>
            <a:r>
              <a:rPr lang="it-IT" sz="2100" dirty="0"/>
              <a:t>14° </a:t>
            </a:r>
            <a:r>
              <a:rPr lang="it-IT" sz="2100" dirty="0" smtClean="0"/>
              <a:t>rapporto AIFA, fino a dicembre 2022 sono state segnalate circa </a:t>
            </a:r>
            <a:r>
              <a:rPr lang="it-IT" sz="2100" b="1" dirty="0" smtClean="0"/>
              <a:t>26.300 reazioni avverse gravi</a:t>
            </a:r>
            <a:r>
              <a:rPr lang="it-IT" sz="2100" dirty="0" smtClean="0"/>
              <a:t> seguite alla vaccinazione, di cui </a:t>
            </a:r>
            <a:r>
              <a:rPr lang="it-IT" sz="2100" b="1" dirty="0" smtClean="0"/>
              <a:t>971 con esito fatale</a:t>
            </a:r>
            <a:r>
              <a:rPr lang="it-IT" sz="2100" dirty="0" smtClean="0"/>
              <a:t>.</a:t>
            </a:r>
          </a:p>
          <a:p>
            <a:pPr marL="342900" indent="-342900">
              <a:spcBef>
                <a:spcPts val="900"/>
              </a:spcBef>
              <a:buFont typeface="Arial"/>
              <a:buChar char="•"/>
            </a:pPr>
            <a:r>
              <a:rPr lang="it-IT" sz="2100" dirty="0" smtClean="0">
                <a:effectLst/>
              </a:rPr>
              <a:t>Di questi 971 decessi, tuttavia, AIFA ne riconosce come “correlabili” </a:t>
            </a:r>
            <a:r>
              <a:rPr lang="it-IT" dirty="0" smtClean="0">
                <a:effectLst/>
              </a:rPr>
              <a:t>(ovvero causati) </a:t>
            </a:r>
            <a:r>
              <a:rPr lang="it-IT" sz="2100" dirty="0" smtClean="0">
                <a:effectLst/>
              </a:rPr>
              <a:t>al vaccino soltanto </a:t>
            </a:r>
            <a:r>
              <a:rPr lang="it-IT" sz="2100" b="1" dirty="0" smtClean="0">
                <a:effectLst/>
              </a:rPr>
              <a:t>29</a:t>
            </a:r>
            <a:r>
              <a:rPr lang="it-IT" sz="2100" dirty="0" smtClean="0">
                <a:effectLst/>
              </a:rPr>
              <a:t>. In tutti gli altri casi, in pratica, viene </a:t>
            </a:r>
            <a:r>
              <a:rPr lang="it-IT" sz="2100" b="1" dirty="0" smtClean="0">
                <a:effectLst/>
              </a:rPr>
              <a:t>assolto per insufficienza di prove</a:t>
            </a:r>
            <a:r>
              <a:rPr lang="it-IT" sz="2100" dirty="0" smtClean="0">
                <a:effectLst/>
              </a:rPr>
              <a:t>.</a:t>
            </a:r>
          </a:p>
          <a:p>
            <a:pPr marL="342900" indent="-342900">
              <a:spcBef>
                <a:spcPts val="900"/>
              </a:spcBef>
              <a:buFont typeface="Arial"/>
              <a:buChar char="•"/>
            </a:pPr>
            <a:r>
              <a:rPr lang="it-IT" sz="2100" dirty="0" smtClean="0"/>
              <a:t>Purtroppo </a:t>
            </a:r>
            <a:r>
              <a:rPr lang="it-IT" sz="2100" b="1" dirty="0" smtClean="0"/>
              <a:t>è assai probabile che questi dati siano ampiamente sottostimati</a:t>
            </a:r>
            <a:r>
              <a:rPr lang="it-IT" sz="2100" dirty="0" smtClean="0"/>
              <a:t> per </a:t>
            </a:r>
            <a:r>
              <a:rPr lang="it-IT" sz="2100" dirty="0" smtClean="0"/>
              <a:t>due </a:t>
            </a:r>
            <a:r>
              <a:rPr lang="it-IT" sz="2100" dirty="0" smtClean="0"/>
              <a:t>principali motivi:</a:t>
            </a:r>
          </a:p>
          <a:p>
            <a:pPr marL="800100" lvl="1" indent="-342900">
              <a:spcBef>
                <a:spcPts val="900"/>
              </a:spcBef>
              <a:buFont typeface="Arial"/>
              <a:buChar char="•"/>
            </a:pPr>
            <a:r>
              <a:rPr lang="it-IT" sz="2100" dirty="0" smtClean="0"/>
              <a:t>la </a:t>
            </a:r>
            <a:r>
              <a:rPr lang="it-IT" sz="2100" b="1" dirty="0" err="1" smtClean="0"/>
              <a:t>vaccinovigilanza</a:t>
            </a:r>
            <a:r>
              <a:rPr lang="it-IT" sz="2100" b="1" dirty="0" smtClean="0"/>
              <a:t> è di tipo </a:t>
            </a:r>
            <a:r>
              <a:rPr lang="it-IT" sz="2100" b="1" u="sng" dirty="0" smtClean="0"/>
              <a:t>passivo</a:t>
            </a:r>
            <a:r>
              <a:rPr lang="it-IT" sz="2100" dirty="0" smtClean="0"/>
              <a:t> </a:t>
            </a:r>
            <a:r>
              <a:rPr lang="en-US" sz="2100" dirty="0" smtClean="0">
                <a:sym typeface="Wingdings"/>
              </a:rPr>
              <a:t> gran parte </a:t>
            </a:r>
            <a:r>
              <a:rPr lang="en-US" sz="2100" dirty="0" err="1" smtClean="0">
                <a:sym typeface="Wingdings"/>
              </a:rPr>
              <a:t>delle</a:t>
            </a:r>
            <a:r>
              <a:rPr lang="en-US" sz="2100" dirty="0" smtClean="0">
                <a:sym typeface="Wingdings"/>
              </a:rPr>
              <a:t> </a:t>
            </a:r>
            <a:r>
              <a:rPr lang="en-US" sz="2100" dirty="0" err="1" smtClean="0">
                <a:sym typeface="Wingdings"/>
              </a:rPr>
              <a:t>reazioni</a:t>
            </a:r>
            <a:r>
              <a:rPr lang="en-US" sz="2100" dirty="0" smtClean="0">
                <a:sym typeface="Wingdings"/>
              </a:rPr>
              <a:t> </a:t>
            </a:r>
            <a:r>
              <a:rPr lang="en-US" sz="2100" dirty="0" err="1" smtClean="0">
                <a:sym typeface="Wingdings"/>
              </a:rPr>
              <a:t>avverse</a:t>
            </a:r>
            <a:r>
              <a:rPr lang="en-US" sz="2100" dirty="0" smtClean="0">
                <a:sym typeface="Wingdings"/>
              </a:rPr>
              <a:t> (</a:t>
            </a:r>
            <a:r>
              <a:rPr lang="en-US" sz="2100" dirty="0" err="1" smtClean="0">
                <a:sym typeface="Wingdings"/>
              </a:rPr>
              <a:t>anche</a:t>
            </a:r>
            <a:r>
              <a:rPr lang="en-US" sz="2100" dirty="0" smtClean="0">
                <a:sym typeface="Wingdings"/>
              </a:rPr>
              <a:t> </a:t>
            </a:r>
            <a:r>
              <a:rPr lang="en-US" sz="2100" dirty="0" err="1" smtClean="0">
                <a:sym typeface="Wingdings"/>
              </a:rPr>
              <a:t>gravi</a:t>
            </a:r>
            <a:r>
              <a:rPr lang="en-US" sz="2100" dirty="0" smtClean="0">
                <a:sym typeface="Wingdings"/>
              </a:rPr>
              <a:t>) non </a:t>
            </a:r>
            <a:r>
              <a:rPr lang="en-US" sz="2100" dirty="0" err="1" smtClean="0">
                <a:sym typeface="Wingdings"/>
              </a:rPr>
              <a:t>vengono</a:t>
            </a:r>
            <a:r>
              <a:rPr lang="en-US" sz="2100" dirty="0" smtClean="0">
                <a:sym typeface="Wingdings"/>
              </a:rPr>
              <a:t> </a:t>
            </a:r>
            <a:r>
              <a:rPr lang="en-US" sz="2100" dirty="0" err="1" smtClean="0">
                <a:sym typeface="Wingdings"/>
              </a:rPr>
              <a:t>segnalate</a:t>
            </a:r>
            <a:r>
              <a:rPr lang="en-US" sz="2100" dirty="0" smtClean="0">
                <a:sym typeface="Wingdings"/>
              </a:rPr>
              <a:t>;</a:t>
            </a:r>
          </a:p>
          <a:p>
            <a:pPr marL="800100" lvl="1" indent="-342900">
              <a:spcBef>
                <a:spcPts val="900"/>
              </a:spcBef>
              <a:buFont typeface="Arial"/>
              <a:buChar char="•"/>
            </a:pPr>
            <a:r>
              <a:rPr lang="en-US" sz="2100" dirty="0" err="1" smtClean="0">
                <a:effectLst/>
                <a:sym typeface="Wingdings"/>
              </a:rPr>
              <a:t>L’algoritmo</a:t>
            </a:r>
            <a:r>
              <a:rPr lang="en-US" sz="2100" dirty="0" smtClean="0">
                <a:effectLst/>
                <a:sym typeface="Wingdings"/>
              </a:rPr>
              <a:t> </a:t>
            </a:r>
            <a:r>
              <a:rPr lang="en-US" sz="2100" dirty="0" err="1" smtClean="0">
                <a:effectLst/>
                <a:sym typeface="Wingdings"/>
              </a:rPr>
              <a:t>utilizzato</a:t>
            </a:r>
            <a:r>
              <a:rPr lang="en-US" sz="2100" dirty="0" smtClean="0">
                <a:effectLst/>
                <a:sym typeface="Wingdings"/>
              </a:rPr>
              <a:t> </a:t>
            </a:r>
            <a:r>
              <a:rPr lang="en-US" sz="2100" dirty="0" err="1" smtClean="0">
                <a:effectLst/>
                <a:sym typeface="Wingdings"/>
              </a:rPr>
              <a:t>tende</a:t>
            </a:r>
            <a:r>
              <a:rPr lang="en-US" sz="2100" dirty="0" smtClean="0">
                <a:effectLst/>
                <a:sym typeface="Wingdings"/>
              </a:rPr>
              <a:t> a </a:t>
            </a:r>
            <a:r>
              <a:rPr lang="en-US" sz="2100" dirty="0" err="1" smtClean="0">
                <a:effectLst/>
                <a:sym typeface="Wingdings"/>
              </a:rPr>
              <a:t>escludere</a:t>
            </a:r>
            <a:r>
              <a:rPr lang="en-US" sz="2100" dirty="0" smtClean="0">
                <a:effectLst/>
                <a:sym typeface="Wingdings"/>
              </a:rPr>
              <a:t> (in </a:t>
            </a:r>
            <a:r>
              <a:rPr lang="en-US" sz="2100" dirty="0" err="1" smtClean="0">
                <a:effectLst/>
                <a:sym typeface="Wingdings"/>
              </a:rPr>
              <a:t>modo</a:t>
            </a:r>
            <a:r>
              <a:rPr lang="en-US" sz="2100" dirty="0" smtClean="0">
                <a:effectLst/>
                <a:sym typeface="Wingdings"/>
              </a:rPr>
              <a:t> </a:t>
            </a:r>
            <a:r>
              <a:rPr lang="en-US" sz="2100" dirty="0" err="1" smtClean="0">
                <a:effectLst/>
                <a:sym typeface="Wingdings"/>
              </a:rPr>
              <a:t>partigiano</a:t>
            </a:r>
            <a:r>
              <a:rPr lang="en-US" sz="2100" dirty="0" smtClean="0">
                <a:effectLst/>
                <a:sym typeface="Wingdings"/>
              </a:rPr>
              <a:t>) </a:t>
            </a:r>
            <a:r>
              <a:rPr lang="en-US" sz="2100" dirty="0" err="1" smtClean="0">
                <a:effectLst/>
                <a:sym typeface="Wingdings"/>
              </a:rPr>
              <a:t>il</a:t>
            </a:r>
            <a:r>
              <a:rPr lang="en-US" sz="2100" dirty="0" smtClean="0">
                <a:effectLst/>
                <a:sym typeface="Wingdings"/>
              </a:rPr>
              <a:t> </a:t>
            </a:r>
            <a:r>
              <a:rPr lang="en-US" sz="2100" dirty="0" err="1" smtClean="0">
                <a:effectLst/>
                <a:sym typeface="Wingdings"/>
              </a:rPr>
              <a:t>legame</a:t>
            </a:r>
            <a:r>
              <a:rPr lang="en-US" sz="2100" dirty="0" smtClean="0">
                <a:effectLst/>
                <a:sym typeface="Wingdings"/>
              </a:rPr>
              <a:t> con </a:t>
            </a:r>
            <a:r>
              <a:rPr lang="en-US" sz="2100" dirty="0" err="1" smtClean="0">
                <a:effectLst/>
                <a:sym typeface="Wingdings"/>
              </a:rPr>
              <a:t>il</a:t>
            </a:r>
            <a:r>
              <a:rPr lang="en-US" sz="2100" dirty="0" smtClean="0">
                <a:effectLst/>
                <a:sym typeface="Wingdings"/>
              </a:rPr>
              <a:t> </a:t>
            </a:r>
            <a:r>
              <a:rPr lang="en-US" sz="2100" dirty="0" err="1" smtClean="0">
                <a:effectLst/>
                <a:sym typeface="Wingdings"/>
              </a:rPr>
              <a:t>vaccino</a:t>
            </a:r>
            <a:r>
              <a:rPr lang="en-US" sz="2100" dirty="0" smtClean="0">
                <a:effectLst/>
                <a:sym typeface="Wingdings"/>
              </a:rPr>
              <a:t>.</a:t>
            </a:r>
            <a:endParaRPr lang="it-IT" sz="2100" dirty="0" smtClean="0">
              <a:effectLst/>
            </a:endParaRPr>
          </a:p>
        </p:txBody>
      </p:sp>
      <p:sp>
        <p:nvSpPr>
          <p:cNvPr id="5" name="Rectangle 4"/>
          <p:cNvSpPr/>
          <p:nvPr/>
        </p:nvSpPr>
        <p:spPr>
          <a:xfrm>
            <a:off x="786272" y="135932"/>
            <a:ext cx="7807304" cy="523220"/>
          </a:xfrm>
          <a:prstGeom prst="rect">
            <a:avLst/>
          </a:prstGeom>
        </p:spPr>
        <p:txBody>
          <a:bodyPr wrap="square">
            <a:spAutoFit/>
          </a:bodyPr>
          <a:lstStyle/>
          <a:p>
            <a:r>
              <a:rPr lang="it-IT" sz="2800" b="1" dirty="0" smtClean="0">
                <a:solidFill>
                  <a:srgbClr val="0000FF"/>
                </a:solidFill>
              </a:rPr>
              <a:t>Reazioni avverse e operato dell’ AIFA</a:t>
            </a:r>
            <a:endParaRPr lang="it-IT" sz="2800" dirty="0">
              <a:solidFill>
                <a:srgbClr val="0000FF"/>
              </a:solidFill>
            </a:endParaRPr>
          </a:p>
        </p:txBody>
      </p:sp>
      <p:sp>
        <p:nvSpPr>
          <p:cNvPr id="2" name="TextBox 1"/>
          <p:cNvSpPr txBox="1"/>
          <p:nvPr/>
        </p:nvSpPr>
        <p:spPr>
          <a:xfrm>
            <a:off x="6553200" y="135932"/>
            <a:ext cx="2293694" cy="646331"/>
          </a:xfrm>
          <a:prstGeom prst="rect">
            <a:avLst/>
          </a:prstGeom>
          <a:noFill/>
        </p:spPr>
        <p:txBody>
          <a:bodyPr wrap="square" rtlCol="0">
            <a:spAutoFit/>
          </a:bodyPr>
          <a:lstStyle/>
          <a:p>
            <a:r>
              <a:rPr lang="it-IT" dirty="0" smtClean="0"/>
              <a:t>(Agenzia Italiana del Farmaco)</a:t>
            </a:r>
            <a:endParaRPr lang="it-IT" dirty="0"/>
          </a:p>
        </p:txBody>
      </p:sp>
    </p:spTree>
    <p:extLst>
      <p:ext uri="{BB962C8B-B14F-4D97-AF65-F5344CB8AC3E}">
        <p14:creationId xmlns:p14="http://schemas.microsoft.com/office/powerpoint/2010/main" val="20931119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22</a:t>
            </a:fld>
            <a:endParaRPr lang="it-IT" sz="1400">
              <a:latin typeface="Arial" charset="0"/>
            </a:endParaRPr>
          </a:p>
        </p:txBody>
      </p:sp>
      <p:sp>
        <p:nvSpPr>
          <p:cNvPr id="3" name="Rectangle 2"/>
          <p:cNvSpPr/>
          <p:nvPr/>
        </p:nvSpPr>
        <p:spPr>
          <a:xfrm>
            <a:off x="463176" y="833629"/>
            <a:ext cx="8223624" cy="5232202"/>
          </a:xfrm>
          <a:prstGeom prst="rect">
            <a:avLst/>
          </a:prstGeom>
        </p:spPr>
        <p:txBody>
          <a:bodyPr wrap="square">
            <a:spAutoFit/>
          </a:bodyPr>
          <a:lstStyle/>
          <a:p>
            <a:pPr>
              <a:spcBef>
                <a:spcPts val="800"/>
              </a:spcBef>
            </a:pPr>
            <a:r>
              <a:rPr lang="it-IT" sz="2100" dirty="0" smtClean="0"/>
              <a:t>Per valutare </a:t>
            </a:r>
            <a:r>
              <a:rPr lang="it-IT" sz="2100" dirty="0"/>
              <a:t>la </a:t>
            </a:r>
            <a:r>
              <a:rPr lang="it-IT" sz="2100" dirty="0" smtClean="0"/>
              <a:t>“</a:t>
            </a:r>
            <a:r>
              <a:rPr lang="it-IT" sz="2100" b="1" dirty="0" err="1" smtClean="0"/>
              <a:t>probabilita</a:t>
            </a:r>
            <a:r>
              <a:rPr lang="it-IT" sz="2100" b="1" dirty="0" smtClean="0"/>
              <a:t>̀” </a:t>
            </a:r>
            <a:r>
              <a:rPr lang="it-IT" sz="2100" dirty="0" smtClean="0"/>
              <a:t>che una data reazione avversa </a:t>
            </a:r>
            <a:r>
              <a:rPr lang="it-IT" sz="2100" dirty="0"/>
              <a:t>sia stata causata dal </a:t>
            </a:r>
            <a:r>
              <a:rPr lang="it-IT" sz="2100" dirty="0" smtClean="0"/>
              <a:t>vaccino</a:t>
            </a:r>
            <a:r>
              <a:rPr lang="it-IT" sz="2100" dirty="0"/>
              <a:t>, AIFA </a:t>
            </a:r>
            <a:r>
              <a:rPr lang="it-IT" sz="2100" dirty="0" smtClean="0"/>
              <a:t>utilizza un</a:t>
            </a:r>
            <a:r>
              <a:rPr lang="it-IT" sz="2100" b="1" dirty="0" smtClean="0"/>
              <a:t> algoritmo dell’ OMS </a:t>
            </a:r>
            <a:r>
              <a:rPr lang="it-IT" sz="2100" dirty="0" smtClean="0"/>
              <a:t>che può dare luogo a 4 possibili valutazioni:</a:t>
            </a:r>
            <a:r>
              <a:rPr lang="it-IT" sz="2100" dirty="0"/>
              <a:t/>
            </a:r>
            <a:br>
              <a:rPr lang="it-IT" sz="2100" dirty="0"/>
            </a:br>
            <a:endParaRPr lang="it-IT" sz="2100" dirty="0" smtClean="0"/>
          </a:p>
          <a:p>
            <a:pPr marL="263525" indent="-263525">
              <a:spcBef>
                <a:spcPts val="800"/>
              </a:spcBef>
            </a:pPr>
            <a:r>
              <a:rPr lang="it-IT" sz="2100" dirty="0" smtClean="0"/>
              <a:t> </a:t>
            </a:r>
            <a:r>
              <a:rPr lang="it-IT" sz="2100" dirty="0"/>
              <a:t> </a:t>
            </a:r>
            <a:r>
              <a:rPr lang="it-IT" sz="2100" b="1" dirty="0"/>
              <a:t>correlabile</a:t>
            </a:r>
            <a:r>
              <a:rPr lang="it-IT" sz="2100" dirty="0"/>
              <a:t>: l’associazione causale fra evento e vaccino è considerata plausibile; </a:t>
            </a:r>
          </a:p>
          <a:p>
            <a:pPr marL="263525" indent="-263525">
              <a:spcBef>
                <a:spcPts val="800"/>
              </a:spcBef>
            </a:pPr>
            <a:r>
              <a:rPr lang="it-IT" sz="2100" dirty="0"/>
              <a:t>  </a:t>
            </a:r>
            <a:r>
              <a:rPr lang="it-IT" sz="2100" b="1" dirty="0"/>
              <a:t>non correlabile</a:t>
            </a:r>
            <a:r>
              <a:rPr lang="it-IT" sz="2100" dirty="0"/>
              <a:t>: </a:t>
            </a:r>
            <a:r>
              <a:rPr lang="it-IT" sz="2100" b="1" dirty="0">
                <a:solidFill>
                  <a:srgbClr val="FF0000"/>
                </a:solidFill>
              </a:rPr>
              <a:t>altri fattori possono giustificare l’evento</a:t>
            </a:r>
            <a:r>
              <a:rPr lang="it-IT" sz="2100" dirty="0"/>
              <a:t>; </a:t>
            </a:r>
          </a:p>
          <a:p>
            <a:pPr marL="263525" indent="-263525">
              <a:spcBef>
                <a:spcPts val="800"/>
              </a:spcBef>
            </a:pPr>
            <a:r>
              <a:rPr lang="it-IT" sz="2100" dirty="0"/>
              <a:t>  </a:t>
            </a:r>
            <a:r>
              <a:rPr lang="it-IT" sz="2100" b="1" dirty="0"/>
              <a:t>indeterminata</a:t>
            </a:r>
            <a:r>
              <a:rPr lang="it-IT" sz="2100" dirty="0"/>
              <a:t>: l’associazione temporale è compatibile, ma </a:t>
            </a:r>
            <a:r>
              <a:rPr lang="it-IT" sz="2100" b="1" dirty="0">
                <a:solidFill>
                  <a:srgbClr val="FF0000"/>
                </a:solidFill>
              </a:rPr>
              <a:t>le prove non sono sufficienti</a:t>
            </a:r>
            <a:r>
              <a:rPr lang="it-IT" sz="2100" dirty="0"/>
              <a:t> a </a:t>
            </a:r>
            <a:r>
              <a:rPr lang="it-IT" sz="2100" dirty="0" smtClean="0"/>
              <a:t>supportare </a:t>
            </a:r>
            <a:r>
              <a:rPr lang="it-IT" sz="2100" dirty="0"/>
              <a:t>un nesso di </a:t>
            </a:r>
            <a:r>
              <a:rPr lang="it-IT" sz="2100" dirty="0" err="1"/>
              <a:t>causalita</a:t>
            </a:r>
            <a:r>
              <a:rPr lang="it-IT" sz="2100" dirty="0"/>
              <a:t>̀; </a:t>
            </a:r>
          </a:p>
          <a:p>
            <a:pPr marL="263525" indent="-263525">
              <a:spcBef>
                <a:spcPts val="800"/>
              </a:spcBef>
            </a:pPr>
            <a:r>
              <a:rPr lang="it-IT" sz="2100" dirty="0"/>
              <a:t>  </a:t>
            </a:r>
            <a:r>
              <a:rPr lang="it-IT" sz="2100" b="1" dirty="0"/>
              <a:t>non classificabile</a:t>
            </a:r>
            <a:r>
              <a:rPr lang="it-IT" sz="2100" dirty="0"/>
              <a:t>: la segnalazione è priva di informazioni sufficienti per cui </a:t>
            </a:r>
            <a:r>
              <a:rPr lang="it-IT" sz="2100" b="1" dirty="0">
                <a:solidFill>
                  <a:srgbClr val="FF0000"/>
                </a:solidFill>
              </a:rPr>
              <a:t>sono necessari </a:t>
            </a:r>
            <a:r>
              <a:rPr lang="it-IT" sz="2100" b="1" dirty="0" smtClean="0">
                <a:solidFill>
                  <a:srgbClr val="FF0000"/>
                </a:solidFill>
              </a:rPr>
              <a:t>ulteriori </a:t>
            </a:r>
            <a:r>
              <a:rPr lang="it-IT" sz="2100" b="1" dirty="0">
                <a:solidFill>
                  <a:srgbClr val="FF0000"/>
                </a:solidFill>
              </a:rPr>
              <a:t>approfondimenti</a:t>
            </a:r>
            <a:r>
              <a:rPr lang="it-IT" sz="2100" dirty="0"/>
              <a:t>.</a:t>
            </a:r>
            <a:br>
              <a:rPr lang="it-IT" sz="2100" dirty="0"/>
            </a:br>
            <a:endParaRPr lang="it-IT" sz="2100" dirty="0" smtClean="0"/>
          </a:p>
          <a:p>
            <a:pPr marL="263525" indent="-263525">
              <a:spcBef>
                <a:spcPts val="800"/>
              </a:spcBef>
            </a:pPr>
            <a:r>
              <a:rPr lang="it-IT" sz="2100" u="sng" dirty="0" smtClean="0">
                <a:effectLst/>
              </a:rPr>
              <a:t>Questi criteri sembrano fatti apposta per escludere il nesso causale con il vaccino nella stragrande maggioranza dei casi.</a:t>
            </a:r>
            <a:endParaRPr lang="it-IT" sz="2100" u="sng" dirty="0">
              <a:effectLst/>
            </a:endParaRPr>
          </a:p>
        </p:txBody>
      </p:sp>
      <p:sp>
        <p:nvSpPr>
          <p:cNvPr id="5" name="Rectangle 4"/>
          <p:cNvSpPr/>
          <p:nvPr/>
        </p:nvSpPr>
        <p:spPr>
          <a:xfrm>
            <a:off x="643723" y="135932"/>
            <a:ext cx="7807304" cy="523220"/>
          </a:xfrm>
          <a:prstGeom prst="rect">
            <a:avLst/>
          </a:prstGeom>
        </p:spPr>
        <p:txBody>
          <a:bodyPr wrap="square">
            <a:spAutoFit/>
          </a:bodyPr>
          <a:lstStyle/>
          <a:p>
            <a:pPr algn="ctr"/>
            <a:r>
              <a:rPr lang="it-IT" sz="2800" b="1" dirty="0" smtClean="0">
                <a:solidFill>
                  <a:srgbClr val="0000FF"/>
                </a:solidFill>
              </a:rPr>
              <a:t>l’algoritmo dell’ OMS</a:t>
            </a:r>
            <a:endParaRPr lang="it-IT" sz="2800" dirty="0">
              <a:solidFill>
                <a:srgbClr val="0000FF"/>
              </a:solidFill>
            </a:endParaRPr>
          </a:p>
        </p:txBody>
      </p:sp>
    </p:spTree>
    <p:extLst>
      <p:ext uri="{BB962C8B-B14F-4D97-AF65-F5344CB8AC3E}">
        <p14:creationId xmlns:p14="http://schemas.microsoft.com/office/powerpoint/2010/main" val="27083596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23</a:t>
            </a:fld>
            <a:endParaRPr lang="it-IT" sz="1400">
              <a:latin typeface="Arial" charset="0"/>
            </a:endParaRPr>
          </a:p>
        </p:txBody>
      </p:sp>
      <p:sp>
        <p:nvSpPr>
          <p:cNvPr id="3" name="Rectangle 2"/>
          <p:cNvSpPr/>
          <p:nvPr/>
        </p:nvSpPr>
        <p:spPr>
          <a:xfrm>
            <a:off x="463176" y="833629"/>
            <a:ext cx="8223624" cy="1823576"/>
          </a:xfrm>
          <a:prstGeom prst="rect">
            <a:avLst/>
          </a:prstGeom>
        </p:spPr>
        <p:txBody>
          <a:bodyPr wrap="square">
            <a:spAutoFit/>
          </a:bodyPr>
          <a:lstStyle/>
          <a:p>
            <a:pPr marL="342900" indent="-342900">
              <a:spcBef>
                <a:spcPts val="900"/>
              </a:spcBef>
              <a:buFont typeface="Arial"/>
              <a:buChar char="•"/>
            </a:pPr>
            <a:r>
              <a:rPr lang="it-IT" sz="2100" dirty="0" smtClean="0"/>
              <a:t>A settembre 2021 la Pfizer ha pubblicato nuovi dati della sperimentazione a 6 mesi dal suo inizio (Thomas et al., 2021).</a:t>
            </a:r>
          </a:p>
          <a:p>
            <a:pPr marL="342900" indent="-342900">
              <a:spcBef>
                <a:spcPts val="900"/>
              </a:spcBef>
              <a:buFont typeface="Arial"/>
              <a:buChar char="•"/>
            </a:pPr>
            <a:r>
              <a:rPr lang="it-IT" sz="2100" dirty="0" smtClean="0">
                <a:effectLst/>
              </a:rPr>
              <a:t>Per quanto riguarda i decessi risultava che il vaccino riduceva il rischio di morte per </a:t>
            </a:r>
            <a:r>
              <a:rPr lang="it-IT" sz="2100" dirty="0" err="1"/>
              <a:t>C</a:t>
            </a:r>
            <a:r>
              <a:rPr lang="it-IT" sz="2100" dirty="0" err="1" smtClean="0">
                <a:effectLst/>
              </a:rPr>
              <a:t>ovid</a:t>
            </a:r>
            <a:r>
              <a:rPr lang="it-IT" sz="2100" dirty="0" smtClean="0">
                <a:effectLst/>
              </a:rPr>
              <a:t>, ma aumentava il rischio di morire per altre cause. In particolare, quadruplicava il rischio di morire per arresto cardiaco!</a:t>
            </a:r>
          </a:p>
        </p:txBody>
      </p:sp>
      <p:sp>
        <p:nvSpPr>
          <p:cNvPr id="5" name="Rectangle 4"/>
          <p:cNvSpPr/>
          <p:nvPr/>
        </p:nvSpPr>
        <p:spPr>
          <a:xfrm>
            <a:off x="643723" y="135932"/>
            <a:ext cx="7807304" cy="523220"/>
          </a:xfrm>
          <a:prstGeom prst="rect">
            <a:avLst/>
          </a:prstGeom>
        </p:spPr>
        <p:txBody>
          <a:bodyPr wrap="square">
            <a:spAutoFit/>
          </a:bodyPr>
          <a:lstStyle/>
          <a:p>
            <a:pPr algn="ctr"/>
            <a:r>
              <a:rPr lang="it-IT" sz="2800" b="1" dirty="0" smtClean="0">
                <a:solidFill>
                  <a:srgbClr val="0000FF"/>
                </a:solidFill>
              </a:rPr>
              <a:t>Reazioni </a:t>
            </a:r>
            <a:r>
              <a:rPr lang="it-IT" sz="2800" b="1" dirty="0" smtClean="0">
                <a:solidFill>
                  <a:srgbClr val="0000FF"/>
                </a:solidFill>
              </a:rPr>
              <a:t>avverse (decessi) </a:t>
            </a:r>
            <a:r>
              <a:rPr lang="mr-IN" sz="2800" b="1" dirty="0" smtClean="0">
                <a:solidFill>
                  <a:srgbClr val="0000FF"/>
                </a:solidFill>
              </a:rPr>
              <a:t>–</a:t>
            </a:r>
            <a:r>
              <a:rPr lang="it-IT" sz="2800" b="1" dirty="0" smtClean="0">
                <a:solidFill>
                  <a:srgbClr val="0000FF"/>
                </a:solidFill>
              </a:rPr>
              <a:t> dati Pfizer</a:t>
            </a:r>
            <a:endParaRPr lang="it-IT" sz="2800" dirty="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53242734"/>
              </p:ext>
            </p:extLst>
          </p:nvPr>
        </p:nvGraphicFramePr>
        <p:xfrm>
          <a:off x="1316069" y="2847483"/>
          <a:ext cx="6096000" cy="21996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it-IT" dirty="0" smtClean="0">
                          <a:solidFill>
                            <a:schemeClr val="tx1"/>
                          </a:solidFill>
                        </a:rPr>
                        <a:t>cause di morte</a:t>
                      </a:r>
                      <a:endParaRPr lang="it-IT"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it-IT" dirty="0" smtClean="0">
                          <a:solidFill>
                            <a:schemeClr val="tx1"/>
                          </a:solidFill>
                        </a:rPr>
                        <a:t>vaccinati</a:t>
                      </a:r>
                      <a:endParaRPr lang="it-IT"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it-IT" dirty="0" smtClean="0">
                          <a:solidFill>
                            <a:schemeClr val="tx1"/>
                          </a:solidFill>
                        </a:rPr>
                        <a:t>placebo</a:t>
                      </a:r>
                      <a:endParaRPr lang="it-IT" dirty="0">
                        <a:solidFill>
                          <a:schemeClr val="tx1"/>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370840">
                <a:tc>
                  <a:txBody>
                    <a:bodyPr/>
                    <a:lstStyle/>
                    <a:p>
                      <a:pPr algn="ctr"/>
                      <a:r>
                        <a:rPr lang="it-IT" dirty="0" smtClean="0">
                          <a:solidFill>
                            <a:schemeClr val="tx1"/>
                          </a:solidFill>
                        </a:rPr>
                        <a:t>Covid-19 / polmonite Covid-19</a:t>
                      </a:r>
                      <a:endParaRPr lang="it-IT"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it-IT" sz="2000" dirty="0" smtClean="0">
                          <a:solidFill>
                            <a:schemeClr val="tx1"/>
                          </a:solidFill>
                        </a:rPr>
                        <a:t>1</a:t>
                      </a:r>
                      <a:endParaRPr lang="it-IT" sz="2000" dirty="0">
                        <a:solidFill>
                          <a:schemeClr val="tx1"/>
                        </a:solidFill>
                      </a:endParaRPr>
                    </a:p>
                  </a:txBody>
                  <a:tcPr>
                    <a:lnT w="12700" cap="flat" cmpd="sng" algn="ctr">
                      <a:solidFill>
                        <a:scrgbClr r="0" g="0" b="0"/>
                      </a:solidFill>
                      <a:prstDash val="solid"/>
                      <a:round/>
                      <a:headEnd type="none" w="med" len="med"/>
                      <a:tailEnd type="none" w="med" len="med"/>
                    </a:lnT>
                  </a:tcPr>
                </a:tc>
                <a:tc>
                  <a:txBody>
                    <a:bodyPr/>
                    <a:lstStyle/>
                    <a:p>
                      <a:pPr algn="ctr"/>
                      <a:r>
                        <a:rPr lang="it-IT" sz="2000" dirty="0" smtClean="0">
                          <a:solidFill>
                            <a:schemeClr val="tx1"/>
                          </a:solidFill>
                        </a:rPr>
                        <a:t>2</a:t>
                      </a:r>
                      <a:endParaRPr lang="it-IT" sz="2000" dirty="0">
                        <a:solidFill>
                          <a:schemeClr val="tx1"/>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pPr algn="ctr"/>
                      <a:r>
                        <a:rPr lang="it-IT" dirty="0" smtClean="0">
                          <a:solidFill>
                            <a:schemeClr val="tx1"/>
                          </a:solidFill>
                        </a:rPr>
                        <a:t>arresto cardiaco</a:t>
                      </a:r>
                      <a:endParaRPr lang="it-IT" dirty="0">
                        <a:solidFill>
                          <a:schemeClr val="tx1"/>
                        </a:solidFill>
                      </a:endParaRPr>
                    </a:p>
                  </a:txBody>
                  <a:tcPr>
                    <a:lnL w="12700" cap="flat" cmpd="sng" algn="ctr">
                      <a:solidFill>
                        <a:scrgbClr r="0" g="0" b="0"/>
                      </a:solidFill>
                      <a:prstDash val="solid"/>
                      <a:round/>
                      <a:headEnd type="none" w="med" len="med"/>
                      <a:tailEnd type="none" w="med" len="med"/>
                    </a:lnL>
                  </a:tcPr>
                </a:tc>
                <a:tc>
                  <a:txBody>
                    <a:bodyPr/>
                    <a:lstStyle/>
                    <a:p>
                      <a:pPr algn="ctr"/>
                      <a:r>
                        <a:rPr lang="it-IT" sz="2000" dirty="0" smtClean="0">
                          <a:solidFill>
                            <a:schemeClr val="tx1"/>
                          </a:solidFill>
                        </a:rPr>
                        <a:t>4</a:t>
                      </a:r>
                      <a:endParaRPr lang="it-IT" sz="2000" dirty="0">
                        <a:solidFill>
                          <a:schemeClr val="tx1"/>
                        </a:solidFill>
                      </a:endParaRPr>
                    </a:p>
                  </a:txBody>
                  <a:tcPr/>
                </a:tc>
                <a:tc>
                  <a:txBody>
                    <a:bodyPr/>
                    <a:lstStyle/>
                    <a:p>
                      <a:pPr algn="ctr"/>
                      <a:r>
                        <a:rPr lang="it-IT" sz="2000" dirty="0" smtClean="0">
                          <a:solidFill>
                            <a:schemeClr val="tx1"/>
                          </a:solidFill>
                        </a:rPr>
                        <a:t>1</a:t>
                      </a:r>
                      <a:endParaRPr lang="it-IT" sz="2000" dirty="0">
                        <a:solidFill>
                          <a:schemeClr val="tx1"/>
                        </a:solidFill>
                      </a:endParaRPr>
                    </a:p>
                  </a:txBody>
                  <a:tcPr>
                    <a:lnR w="12700" cap="flat" cmpd="sng" algn="ctr">
                      <a:solidFill>
                        <a:scrgbClr r="0" g="0" b="0"/>
                      </a:solidFill>
                      <a:prstDash val="solid"/>
                      <a:round/>
                      <a:headEnd type="none" w="med" len="med"/>
                      <a:tailEnd type="none" w="med" len="med"/>
                    </a:lnR>
                  </a:tcPr>
                </a:tc>
              </a:tr>
              <a:tr h="370840">
                <a:tc>
                  <a:txBody>
                    <a:bodyPr/>
                    <a:lstStyle/>
                    <a:p>
                      <a:pPr algn="ctr"/>
                      <a:r>
                        <a:rPr lang="it-IT" dirty="0" smtClean="0">
                          <a:solidFill>
                            <a:schemeClr val="tx1"/>
                          </a:solidFill>
                        </a:rPr>
                        <a:t>altre cause</a:t>
                      </a:r>
                      <a:endParaRPr lang="it-IT" dirty="0">
                        <a:solidFill>
                          <a:schemeClr val="tx1"/>
                        </a:solidFill>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it-IT" sz="2000" dirty="0" smtClean="0">
                          <a:solidFill>
                            <a:schemeClr val="tx1"/>
                          </a:solidFill>
                        </a:rPr>
                        <a:t>10</a:t>
                      </a:r>
                      <a:endParaRPr lang="it-IT" sz="2000" dirty="0">
                        <a:solidFill>
                          <a:schemeClr val="tx1"/>
                        </a:solidFill>
                      </a:endParaRPr>
                    </a:p>
                  </a:txBody>
                  <a:tcPr>
                    <a:lnB w="12700" cap="flat" cmpd="sng" algn="ctr">
                      <a:solidFill>
                        <a:scrgbClr r="0" g="0" b="0"/>
                      </a:solidFill>
                      <a:prstDash val="solid"/>
                      <a:round/>
                      <a:headEnd type="none" w="med" len="med"/>
                      <a:tailEnd type="none" w="med" len="med"/>
                    </a:lnB>
                  </a:tcPr>
                </a:tc>
                <a:tc>
                  <a:txBody>
                    <a:bodyPr/>
                    <a:lstStyle/>
                    <a:p>
                      <a:pPr algn="ctr"/>
                      <a:r>
                        <a:rPr lang="it-IT" sz="2000" dirty="0" smtClean="0">
                          <a:solidFill>
                            <a:schemeClr val="tx1"/>
                          </a:solidFill>
                        </a:rPr>
                        <a:t>11</a:t>
                      </a:r>
                      <a:endParaRPr lang="it-IT" sz="2000" dirty="0">
                        <a:solidFill>
                          <a:schemeClr val="tx1"/>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70840">
                <a:tc>
                  <a:txBody>
                    <a:bodyPr/>
                    <a:lstStyle/>
                    <a:p>
                      <a:pPr algn="ctr"/>
                      <a:r>
                        <a:rPr lang="it-IT" b="1" dirty="0" smtClean="0">
                          <a:solidFill>
                            <a:schemeClr val="tx1"/>
                          </a:solidFill>
                        </a:rPr>
                        <a:t>Totale</a:t>
                      </a:r>
                      <a:endParaRPr lang="it-IT" b="1"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2000" b="1" dirty="0" smtClean="0">
                          <a:solidFill>
                            <a:schemeClr val="tx1"/>
                          </a:solidFill>
                        </a:rPr>
                        <a:t>15</a:t>
                      </a:r>
                      <a:endParaRPr lang="it-IT" sz="2000" b="1"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t-IT" sz="2000" b="1" dirty="0" smtClean="0">
                          <a:solidFill>
                            <a:schemeClr val="tx1"/>
                          </a:solidFill>
                        </a:rPr>
                        <a:t>14</a:t>
                      </a:r>
                      <a:endParaRPr lang="it-IT" sz="2000" b="1" dirty="0">
                        <a:solidFill>
                          <a:schemeClr val="tx1"/>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Rectangle 3"/>
          <p:cNvSpPr/>
          <p:nvPr/>
        </p:nvSpPr>
        <p:spPr>
          <a:xfrm>
            <a:off x="539136" y="5142097"/>
            <a:ext cx="7687775" cy="1500411"/>
          </a:xfrm>
          <a:prstGeom prst="rect">
            <a:avLst/>
          </a:prstGeom>
        </p:spPr>
        <p:txBody>
          <a:bodyPr wrap="square">
            <a:spAutoFit/>
          </a:bodyPr>
          <a:lstStyle/>
          <a:p>
            <a:pPr marL="342900" lvl="0" indent="-342900">
              <a:spcBef>
                <a:spcPts val="900"/>
              </a:spcBef>
              <a:buFont typeface="Arial"/>
              <a:buChar char="•"/>
            </a:pPr>
            <a:r>
              <a:rPr lang="it-IT" sz="2100" dirty="0" smtClean="0">
                <a:solidFill>
                  <a:prstClr val="black"/>
                </a:solidFill>
              </a:rPr>
              <a:t>Voi avreste autorizzato un vaccino efficace contro il </a:t>
            </a:r>
            <a:r>
              <a:rPr lang="it-IT" sz="2100" dirty="0" err="1" smtClean="0">
                <a:solidFill>
                  <a:prstClr val="black"/>
                </a:solidFill>
              </a:rPr>
              <a:t>Covid</a:t>
            </a:r>
            <a:r>
              <a:rPr lang="it-IT" sz="2100" dirty="0" smtClean="0">
                <a:solidFill>
                  <a:prstClr val="black"/>
                </a:solidFill>
              </a:rPr>
              <a:t> ma che aumenta il rischio di morte per arresto cardiaco?</a:t>
            </a:r>
          </a:p>
          <a:p>
            <a:pPr marL="342900" lvl="0" indent="-342900">
              <a:spcBef>
                <a:spcPts val="900"/>
              </a:spcBef>
              <a:buFont typeface="Arial"/>
              <a:buChar char="•"/>
            </a:pPr>
            <a:r>
              <a:rPr lang="it-IT" sz="2100" dirty="0" smtClean="0">
                <a:solidFill>
                  <a:prstClr val="black"/>
                </a:solidFill>
              </a:rPr>
              <a:t>Benché sembri assurdo, un tale vaccino è stato autorizzato e perfino reso obbligatorio!</a:t>
            </a:r>
            <a:endParaRPr lang="it-IT" sz="2100" dirty="0">
              <a:solidFill>
                <a:prstClr val="black"/>
              </a:solidFill>
            </a:endParaRPr>
          </a:p>
        </p:txBody>
      </p:sp>
      <p:sp>
        <p:nvSpPr>
          <p:cNvPr id="6" name="TextBox 5"/>
          <p:cNvSpPr txBox="1"/>
          <p:nvPr/>
        </p:nvSpPr>
        <p:spPr>
          <a:xfrm>
            <a:off x="7576500" y="3163254"/>
            <a:ext cx="1495687" cy="584776"/>
          </a:xfrm>
          <a:prstGeom prst="rect">
            <a:avLst/>
          </a:prstGeom>
          <a:noFill/>
        </p:spPr>
        <p:txBody>
          <a:bodyPr wrap="square" rtlCol="0">
            <a:spAutoFit/>
          </a:bodyPr>
          <a:lstStyle/>
          <a:p>
            <a:r>
              <a:rPr lang="it-IT" sz="1600" dirty="0" err="1" smtClean="0"/>
              <a:t>Supplementary</a:t>
            </a:r>
            <a:r>
              <a:rPr lang="it-IT" sz="1600" dirty="0" smtClean="0"/>
              <a:t> </a:t>
            </a:r>
            <a:r>
              <a:rPr lang="it-IT" sz="1600" dirty="0" err="1" smtClean="0"/>
              <a:t>Appendix</a:t>
            </a:r>
            <a:r>
              <a:rPr lang="it-IT" sz="1600" dirty="0" smtClean="0"/>
              <a:t>, p. 11</a:t>
            </a:r>
            <a:endParaRPr lang="it-IT" sz="1600" dirty="0"/>
          </a:p>
        </p:txBody>
      </p:sp>
    </p:spTree>
    <p:extLst>
      <p:ext uri="{BB962C8B-B14F-4D97-AF65-F5344CB8AC3E}">
        <p14:creationId xmlns:p14="http://schemas.microsoft.com/office/powerpoint/2010/main" val="37483794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24</a:t>
            </a:fld>
            <a:endParaRPr lang="it-IT" sz="1400">
              <a:latin typeface="Arial" charset="0"/>
            </a:endParaRPr>
          </a:p>
        </p:txBody>
      </p:sp>
      <p:sp>
        <p:nvSpPr>
          <p:cNvPr id="5" name="Rectangle 4"/>
          <p:cNvSpPr/>
          <p:nvPr/>
        </p:nvSpPr>
        <p:spPr>
          <a:xfrm>
            <a:off x="604444" y="208741"/>
            <a:ext cx="7807304" cy="523220"/>
          </a:xfrm>
          <a:prstGeom prst="rect">
            <a:avLst/>
          </a:prstGeom>
        </p:spPr>
        <p:txBody>
          <a:bodyPr wrap="square">
            <a:spAutoFit/>
          </a:bodyPr>
          <a:lstStyle/>
          <a:p>
            <a:pPr algn="ctr"/>
            <a:r>
              <a:rPr lang="it-IT" sz="2800" b="1" dirty="0" smtClean="0">
                <a:solidFill>
                  <a:srgbClr val="0000FF"/>
                </a:solidFill>
              </a:rPr>
              <a:t>E’ giusto credere nella scienza?</a:t>
            </a:r>
            <a:endParaRPr lang="it-IT" sz="2800" dirty="0">
              <a:solidFill>
                <a:srgbClr val="0000FF"/>
              </a:solidFill>
            </a:endParaRPr>
          </a:p>
        </p:txBody>
      </p:sp>
      <p:sp>
        <p:nvSpPr>
          <p:cNvPr id="2" name="Rectangle 1"/>
          <p:cNvSpPr/>
          <p:nvPr/>
        </p:nvSpPr>
        <p:spPr>
          <a:xfrm>
            <a:off x="643724" y="934588"/>
            <a:ext cx="7807304" cy="5478422"/>
          </a:xfrm>
          <a:prstGeom prst="rect">
            <a:avLst/>
          </a:prstGeom>
        </p:spPr>
        <p:txBody>
          <a:bodyPr wrap="square">
            <a:spAutoFit/>
          </a:bodyPr>
          <a:lstStyle/>
          <a:p>
            <a:pPr>
              <a:spcBef>
                <a:spcPts val="1200"/>
              </a:spcBef>
            </a:pPr>
            <a:r>
              <a:rPr lang="it-IT" sz="2200" dirty="0" smtClean="0"/>
              <a:t>In questi tre anni, da più parti ci è stato ripetuto che bisogna “</a:t>
            </a:r>
            <a:r>
              <a:rPr lang="it-IT" sz="2200" b="1" dirty="0" smtClean="0"/>
              <a:t>credere nella scienza</a:t>
            </a:r>
            <a:r>
              <a:rPr lang="it-IT" sz="2200" dirty="0" smtClean="0"/>
              <a:t>”, come se questa fosse una sorta di divinità, gli scienziati i suoi sacerdoti/rappresentanti</a:t>
            </a:r>
            <a:r>
              <a:rPr lang="it-IT" sz="2200" dirty="0"/>
              <a:t>/</a:t>
            </a:r>
            <a:r>
              <a:rPr lang="it-IT" sz="2200" dirty="0" smtClean="0"/>
              <a:t>portavoce, e le persone qualunque dovessero accettare il ruolo di fedeli/credenti, che non possono esercitare nessuna critica, essendo dei poveri ignoranti.</a:t>
            </a:r>
          </a:p>
          <a:p>
            <a:pPr>
              <a:spcBef>
                <a:spcPts val="1200"/>
              </a:spcBef>
            </a:pPr>
            <a:r>
              <a:rPr lang="it-IT" sz="2200" dirty="0" smtClean="0"/>
              <a:t>Ma in realtà questa visione dogmatica e fideistica della scienza non è affatto scientifica, perché il metodo scientifico è basato sul dubbio e sul confronto di idee.</a:t>
            </a:r>
          </a:p>
          <a:p>
            <a:pPr>
              <a:spcBef>
                <a:spcPts val="1200"/>
              </a:spcBef>
            </a:pPr>
            <a:r>
              <a:rPr lang="it-IT" sz="2200" dirty="0" smtClean="0"/>
              <a:t>Come affermò </a:t>
            </a:r>
            <a:r>
              <a:rPr lang="it-IT" sz="2200" b="1" dirty="0" smtClean="0"/>
              <a:t>Karl Popper</a:t>
            </a:r>
            <a:r>
              <a:rPr lang="it-IT" sz="2200" dirty="0" smtClean="0"/>
              <a:t>, uno dei massimi filosofi della scienza:</a:t>
            </a:r>
          </a:p>
          <a:p>
            <a:pPr>
              <a:spcBef>
                <a:spcPts val="1200"/>
              </a:spcBef>
            </a:pPr>
            <a:r>
              <a:rPr lang="it-IT" sz="2200" i="1" dirty="0" smtClean="0"/>
              <a:t>“Una </a:t>
            </a:r>
            <a:r>
              <a:rPr lang="it-IT" sz="2200" i="1" dirty="0"/>
              <a:t>scienza che eviti di misurarsi con suoi possibili errori, immunizzando se stessa contro le critiche per ri</a:t>
            </a:r>
            <a:r>
              <a:rPr lang="it-IT" sz="2400" i="1" dirty="0"/>
              <a:t>sultare in </a:t>
            </a:r>
            <a:r>
              <a:rPr lang="it-IT" sz="2200" i="1" dirty="0"/>
              <a:t>apparenza sempre vera, non è una </a:t>
            </a:r>
            <a:r>
              <a:rPr lang="it-IT" sz="2200" i="1" dirty="0" smtClean="0"/>
              <a:t>scienza</a:t>
            </a:r>
            <a:r>
              <a:rPr lang="it-IT" sz="2200" dirty="0" smtClean="0"/>
              <a:t>”</a:t>
            </a:r>
          </a:p>
          <a:p>
            <a:pPr>
              <a:spcBef>
                <a:spcPts val="1200"/>
              </a:spcBef>
            </a:pPr>
            <a:endParaRPr lang="it-IT" sz="2200" dirty="0"/>
          </a:p>
        </p:txBody>
      </p:sp>
    </p:spTree>
    <p:extLst>
      <p:ext uri="{BB962C8B-B14F-4D97-AF65-F5344CB8AC3E}">
        <p14:creationId xmlns:p14="http://schemas.microsoft.com/office/powerpoint/2010/main" val="10811463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25</a:t>
            </a:fld>
            <a:endParaRPr lang="it-IT" sz="1400">
              <a:latin typeface="Arial" charset="0"/>
            </a:endParaRPr>
          </a:p>
        </p:txBody>
      </p:sp>
      <p:sp>
        <p:nvSpPr>
          <p:cNvPr id="5" name="Rectangle 4"/>
          <p:cNvSpPr/>
          <p:nvPr/>
        </p:nvSpPr>
        <p:spPr>
          <a:xfrm>
            <a:off x="604444" y="208741"/>
            <a:ext cx="7807304" cy="523220"/>
          </a:xfrm>
          <a:prstGeom prst="rect">
            <a:avLst/>
          </a:prstGeom>
        </p:spPr>
        <p:txBody>
          <a:bodyPr wrap="square">
            <a:spAutoFit/>
          </a:bodyPr>
          <a:lstStyle/>
          <a:p>
            <a:pPr algn="ctr"/>
            <a:r>
              <a:rPr lang="it-IT" sz="2800" b="1" dirty="0" smtClean="0">
                <a:solidFill>
                  <a:srgbClr val="0000FF"/>
                </a:solidFill>
              </a:rPr>
              <a:t>C’è Scienza e $</a:t>
            </a:r>
            <a:r>
              <a:rPr lang="it-IT" sz="2800" b="1" dirty="0" err="1" smtClean="0">
                <a:solidFill>
                  <a:srgbClr val="0000FF"/>
                </a:solidFill>
              </a:rPr>
              <a:t>cienzah</a:t>
            </a:r>
            <a:endParaRPr lang="it-IT" sz="2800" dirty="0">
              <a:solidFill>
                <a:srgbClr val="0000FF"/>
              </a:solidFill>
            </a:endParaRPr>
          </a:p>
        </p:txBody>
      </p:sp>
      <p:pic>
        <p:nvPicPr>
          <p:cNvPr id="3" name="Picture 2"/>
          <p:cNvPicPr>
            <a:picLocks noChangeAspect="1"/>
          </p:cNvPicPr>
          <p:nvPr/>
        </p:nvPicPr>
        <p:blipFill rotWithShape="1">
          <a:blip r:embed="rId2"/>
          <a:srcRect t="-1246" b="8124"/>
          <a:stretch/>
        </p:blipFill>
        <p:spPr>
          <a:xfrm>
            <a:off x="222393" y="853870"/>
            <a:ext cx="3625293" cy="5502480"/>
          </a:xfrm>
          <a:prstGeom prst="rect">
            <a:avLst/>
          </a:prstGeom>
        </p:spPr>
      </p:pic>
      <p:pic>
        <p:nvPicPr>
          <p:cNvPr id="4" name="Picture 3"/>
          <p:cNvPicPr>
            <a:picLocks noChangeAspect="1"/>
          </p:cNvPicPr>
          <p:nvPr/>
        </p:nvPicPr>
        <p:blipFill>
          <a:blip r:embed="rId3"/>
          <a:stretch>
            <a:fillRect/>
          </a:stretch>
        </p:blipFill>
        <p:spPr>
          <a:xfrm>
            <a:off x="4294587" y="780975"/>
            <a:ext cx="4555757" cy="6077026"/>
          </a:xfrm>
          <a:prstGeom prst="rect">
            <a:avLst/>
          </a:prstGeom>
        </p:spPr>
      </p:pic>
    </p:spTree>
    <p:extLst>
      <p:ext uri="{BB962C8B-B14F-4D97-AF65-F5344CB8AC3E}">
        <p14:creationId xmlns:p14="http://schemas.microsoft.com/office/powerpoint/2010/main" val="28971393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26</a:t>
            </a:fld>
            <a:endParaRPr lang="it-IT" sz="1400">
              <a:latin typeface="Arial" charset="0"/>
            </a:endParaRPr>
          </a:p>
        </p:txBody>
      </p:sp>
      <p:sp>
        <p:nvSpPr>
          <p:cNvPr id="5" name="Rectangle 4"/>
          <p:cNvSpPr/>
          <p:nvPr/>
        </p:nvSpPr>
        <p:spPr>
          <a:xfrm>
            <a:off x="604444" y="168211"/>
            <a:ext cx="7807304" cy="523220"/>
          </a:xfrm>
          <a:prstGeom prst="rect">
            <a:avLst/>
          </a:prstGeom>
        </p:spPr>
        <p:txBody>
          <a:bodyPr wrap="square">
            <a:spAutoFit/>
          </a:bodyPr>
          <a:lstStyle/>
          <a:p>
            <a:pPr algn="ctr"/>
            <a:r>
              <a:rPr lang="it-IT" sz="2800" b="1" dirty="0" smtClean="0">
                <a:solidFill>
                  <a:srgbClr val="0000FF"/>
                </a:solidFill>
              </a:rPr>
              <a:t>C’è Scienza e </a:t>
            </a:r>
            <a:r>
              <a:rPr lang="it-IT" sz="2800" b="1" dirty="0">
                <a:solidFill>
                  <a:srgbClr val="0000FF"/>
                </a:solidFill>
                <a:latin typeface="Times Roman"/>
                <a:cs typeface="Times Roman"/>
              </a:rPr>
              <a:t>$</a:t>
            </a:r>
            <a:r>
              <a:rPr lang="it-IT" sz="2800" b="1" dirty="0" err="1" smtClean="0">
                <a:solidFill>
                  <a:srgbClr val="0000FF"/>
                </a:solidFill>
              </a:rPr>
              <a:t>cienzah</a:t>
            </a:r>
            <a:endParaRPr lang="it-IT" sz="2800" dirty="0">
              <a:solidFill>
                <a:srgbClr val="0000FF"/>
              </a:solidFill>
            </a:endParaRPr>
          </a:p>
        </p:txBody>
      </p:sp>
      <p:sp>
        <p:nvSpPr>
          <p:cNvPr id="6" name="Rectangle 5"/>
          <p:cNvSpPr/>
          <p:nvPr/>
        </p:nvSpPr>
        <p:spPr>
          <a:xfrm>
            <a:off x="643724" y="745448"/>
            <a:ext cx="7807304" cy="1969770"/>
          </a:xfrm>
          <a:prstGeom prst="rect">
            <a:avLst/>
          </a:prstGeom>
        </p:spPr>
        <p:txBody>
          <a:bodyPr wrap="square">
            <a:spAutoFit/>
          </a:bodyPr>
          <a:lstStyle/>
          <a:p>
            <a:pPr>
              <a:spcBef>
                <a:spcPts val="1200"/>
              </a:spcBef>
            </a:pPr>
            <a:r>
              <a:rPr lang="it-IT" sz="2200" dirty="0" smtClean="0"/>
              <a:t>Il termine </a:t>
            </a:r>
            <a:r>
              <a:rPr lang="it-IT" sz="2200" b="1" dirty="0" err="1" smtClean="0"/>
              <a:t>Scienzah</a:t>
            </a:r>
            <a:r>
              <a:rPr lang="it-IT" sz="2200" dirty="0" smtClean="0"/>
              <a:t> (o </a:t>
            </a:r>
            <a:r>
              <a:rPr lang="it-IT" sz="2400" b="1" dirty="0">
                <a:latin typeface="Times Roman"/>
                <a:cs typeface="Times Roman"/>
              </a:rPr>
              <a:t>$</a:t>
            </a:r>
            <a:r>
              <a:rPr lang="it-IT" sz="2200" b="1" dirty="0" err="1" smtClean="0"/>
              <a:t>cienzah</a:t>
            </a:r>
            <a:r>
              <a:rPr lang="it-IT" sz="2200" dirty="0" smtClean="0"/>
              <a:t>) è un neologismo introdotto dal blogger Stefano Re per indicare un utilizzo della scienza in senso autoritario, dogmatico e caratterizzato da grossi conflitti di interessi.</a:t>
            </a:r>
          </a:p>
          <a:p>
            <a:pPr>
              <a:spcBef>
                <a:spcPts val="1200"/>
              </a:spcBef>
            </a:pPr>
            <a:endParaRPr lang="it-IT" sz="2200" dirty="0"/>
          </a:p>
        </p:txBody>
      </p:sp>
      <p:graphicFrame>
        <p:nvGraphicFramePr>
          <p:cNvPr id="2" name="Table 1"/>
          <p:cNvGraphicFramePr>
            <a:graphicFrameLocks noGrp="1"/>
          </p:cNvGraphicFramePr>
          <p:nvPr>
            <p:extLst>
              <p:ext uri="{D42A27DB-BD31-4B8C-83A1-F6EECF244321}">
                <p14:modId xmlns:p14="http://schemas.microsoft.com/office/powerpoint/2010/main" val="3382180595"/>
              </p:ext>
            </p:extLst>
          </p:nvPr>
        </p:nvGraphicFramePr>
        <p:xfrm>
          <a:off x="604444" y="2220771"/>
          <a:ext cx="7768024" cy="4577079"/>
        </p:xfrm>
        <a:graphic>
          <a:graphicData uri="http://schemas.openxmlformats.org/drawingml/2006/table">
            <a:tbl>
              <a:tblPr firstRow="1" bandRow="1">
                <a:tableStyleId>{5C22544A-7EE6-4342-B048-85BDC9FD1C3A}</a:tableStyleId>
              </a:tblPr>
              <a:tblGrid>
                <a:gridCol w="3884012"/>
                <a:gridCol w="3884012"/>
              </a:tblGrid>
              <a:tr h="370840">
                <a:tc>
                  <a:txBody>
                    <a:bodyPr/>
                    <a:lstStyle/>
                    <a:p>
                      <a:pPr algn="ctr"/>
                      <a:r>
                        <a:rPr lang="it-IT" dirty="0" smtClean="0">
                          <a:solidFill>
                            <a:schemeClr val="tx1"/>
                          </a:solidFill>
                        </a:rPr>
                        <a:t>Scienza</a:t>
                      </a:r>
                      <a:endParaRPr lang="it-IT" dirty="0">
                        <a:solidFill>
                          <a:schemeClr val="tx1"/>
                        </a:solidFill>
                      </a:endParaRPr>
                    </a:p>
                  </a:txBody>
                  <a:tcPr>
                    <a:solidFill>
                      <a:schemeClr val="accent1">
                        <a:lumMod val="20000"/>
                        <a:lumOff val="80000"/>
                      </a:schemeClr>
                    </a:solidFill>
                  </a:tcPr>
                </a:tc>
                <a:tc>
                  <a:txBody>
                    <a:bodyPr/>
                    <a:lstStyle/>
                    <a:p>
                      <a:pPr algn="ctr"/>
                      <a:r>
                        <a:rPr lang="it-IT" dirty="0" smtClean="0">
                          <a:solidFill>
                            <a:schemeClr val="tx1"/>
                          </a:solidFill>
                          <a:latin typeface="Times Roman"/>
                          <a:cs typeface="Times Roman"/>
                        </a:rPr>
                        <a:t>$</a:t>
                      </a:r>
                      <a:r>
                        <a:rPr lang="it-IT" dirty="0" err="1" smtClean="0">
                          <a:solidFill>
                            <a:schemeClr val="tx1"/>
                          </a:solidFill>
                        </a:rPr>
                        <a:t>cienzah</a:t>
                      </a:r>
                      <a:endParaRPr lang="it-IT" dirty="0">
                        <a:solidFill>
                          <a:schemeClr val="tx1"/>
                        </a:solidFill>
                      </a:endParaRPr>
                    </a:p>
                  </a:txBody>
                  <a:tcPr>
                    <a:solidFill>
                      <a:schemeClr val="accent1">
                        <a:lumMod val="20000"/>
                        <a:lumOff val="80000"/>
                      </a:schemeClr>
                    </a:solidFill>
                  </a:tcPr>
                </a:tc>
              </a:tr>
              <a:tr h="370840">
                <a:tc>
                  <a:txBody>
                    <a:bodyPr/>
                    <a:lstStyle/>
                    <a:p>
                      <a:r>
                        <a:rPr lang="it-IT" dirty="0" smtClean="0">
                          <a:solidFill>
                            <a:schemeClr val="tx1"/>
                          </a:solidFill>
                        </a:rPr>
                        <a:t>Qualunque teoria scientifica non è mai considerata definitiva, bensì suscettibile di essere</a:t>
                      </a:r>
                      <a:r>
                        <a:rPr lang="it-IT" baseline="0" dirty="0" smtClean="0">
                          <a:solidFill>
                            <a:schemeClr val="tx1"/>
                          </a:solidFill>
                        </a:rPr>
                        <a:t> “falsificata” (si sa che potrebbe venire confutata o superata da nuove scoperte)</a:t>
                      </a:r>
                      <a:endParaRPr lang="it-IT" dirty="0">
                        <a:solidFill>
                          <a:schemeClr val="tx1"/>
                        </a:solidFill>
                      </a:endParaRPr>
                    </a:p>
                  </a:txBody>
                  <a:tcPr/>
                </a:tc>
                <a:tc>
                  <a:txBody>
                    <a:bodyPr/>
                    <a:lstStyle/>
                    <a:p>
                      <a:r>
                        <a:rPr lang="it-IT" dirty="0" smtClean="0">
                          <a:solidFill>
                            <a:schemeClr val="tx1"/>
                          </a:solidFill>
                        </a:rPr>
                        <a:t>Le teorie/congetture</a:t>
                      </a:r>
                      <a:r>
                        <a:rPr lang="it-IT" baseline="0" dirty="0" smtClean="0">
                          <a:solidFill>
                            <a:schemeClr val="tx1"/>
                          </a:solidFill>
                        </a:rPr>
                        <a:t> che fanno comodo vengono presentate come verità inoppugnabili e chi le mette in dubbio viene considerato alla stregua di un eretico</a:t>
                      </a:r>
                      <a:endParaRPr lang="it-IT" dirty="0">
                        <a:solidFill>
                          <a:schemeClr val="tx1"/>
                        </a:solidFill>
                      </a:endParaRPr>
                    </a:p>
                  </a:txBody>
                  <a:tcPr/>
                </a:tc>
              </a:tr>
              <a:tr h="370840">
                <a:tc>
                  <a:txBody>
                    <a:bodyPr/>
                    <a:lstStyle/>
                    <a:p>
                      <a:r>
                        <a:rPr lang="it-IT" dirty="0" smtClean="0">
                          <a:solidFill>
                            <a:schemeClr val="tx1"/>
                          </a:solidFill>
                        </a:rPr>
                        <a:t>Rifiuta il principio di autorità e progredisce attraverso il confronto di idee diverse e anche opposte. In questo senso può dirsi “democratica”</a:t>
                      </a:r>
                      <a:endParaRPr lang="it-IT" dirty="0">
                        <a:solidFill>
                          <a:schemeClr val="tx1"/>
                        </a:solidFill>
                      </a:endParaRPr>
                    </a:p>
                  </a:txBody>
                  <a:tcPr/>
                </a:tc>
                <a:tc>
                  <a:txBody>
                    <a:bodyPr/>
                    <a:lstStyle/>
                    <a:p>
                      <a:r>
                        <a:rPr lang="it-IT" dirty="0" smtClean="0">
                          <a:solidFill>
                            <a:schemeClr val="tx1"/>
                          </a:solidFill>
                        </a:rPr>
                        <a:t>Si richiama spesso al principio di autorità, rifiuta il</a:t>
                      </a:r>
                      <a:r>
                        <a:rPr lang="it-IT" baseline="0" dirty="0" smtClean="0">
                          <a:solidFill>
                            <a:schemeClr val="tx1"/>
                          </a:solidFill>
                        </a:rPr>
                        <a:t> dibattito, non è democratica</a:t>
                      </a:r>
                      <a:endParaRPr lang="it-IT" dirty="0">
                        <a:solidFill>
                          <a:schemeClr val="tx1"/>
                        </a:solidFill>
                      </a:endParaRPr>
                    </a:p>
                  </a:txBody>
                  <a:tcPr/>
                </a:tc>
              </a:tr>
              <a:tr h="370840">
                <a:tc>
                  <a:txBody>
                    <a:bodyPr/>
                    <a:lstStyle/>
                    <a:p>
                      <a:r>
                        <a:rPr lang="it-IT" dirty="0" smtClean="0">
                          <a:solidFill>
                            <a:schemeClr val="tx1"/>
                          </a:solidFill>
                        </a:rPr>
                        <a:t>Possibilità di verificare i dati di una ricerca</a:t>
                      </a:r>
                      <a:endParaRPr lang="it-IT" dirty="0">
                        <a:solidFill>
                          <a:schemeClr val="tx1"/>
                        </a:solidFill>
                      </a:endParaRPr>
                    </a:p>
                  </a:txBody>
                  <a:tcPr/>
                </a:tc>
                <a:tc>
                  <a:txBody>
                    <a:bodyPr/>
                    <a:lstStyle/>
                    <a:p>
                      <a:r>
                        <a:rPr lang="it-IT" dirty="0" smtClean="0">
                          <a:solidFill>
                            <a:schemeClr val="tx1"/>
                          </a:solidFill>
                        </a:rPr>
                        <a:t>Non consente di verificare dati e procedure (ci si deve fidare degli scienziati)</a:t>
                      </a:r>
                      <a:endParaRPr lang="it-IT" dirty="0">
                        <a:solidFill>
                          <a:schemeClr val="tx1"/>
                        </a:solidFill>
                      </a:endParaRPr>
                    </a:p>
                  </a:txBody>
                  <a:tcPr/>
                </a:tc>
              </a:tr>
              <a:tr h="370840">
                <a:tc>
                  <a:txBody>
                    <a:bodyPr/>
                    <a:lstStyle/>
                    <a:p>
                      <a:r>
                        <a:rPr lang="it-IT" dirty="0" smtClean="0">
                          <a:solidFill>
                            <a:schemeClr val="tx1"/>
                          </a:solidFill>
                        </a:rPr>
                        <a:t>Opera per lo</a:t>
                      </a:r>
                      <a:r>
                        <a:rPr lang="it-IT" baseline="0" dirty="0" smtClean="0">
                          <a:solidFill>
                            <a:schemeClr val="tx1"/>
                          </a:solidFill>
                        </a:rPr>
                        <a:t> sviluppo della conoscenza a vantaggio di tutti</a:t>
                      </a:r>
                      <a:endParaRPr lang="it-IT" dirty="0">
                        <a:solidFill>
                          <a:schemeClr val="tx1"/>
                        </a:solidFill>
                      </a:endParaRPr>
                    </a:p>
                  </a:txBody>
                  <a:tcPr/>
                </a:tc>
                <a:tc>
                  <a:txBody>
                    <a:bodyPr/>
                    <a:lstStyle/>
                    <a:p>
                      <a:r>
                        <a:rPr lang="it-IT" dirty="0" smtClean="0">
                          <a:solidFill>
                            <a:schemeClr val="tx1"/>
                          </a:solidFill>
                        </a:rPr>
                        <a:t>Opera per il profitto (o la supremazia) di pochi</a:t>
                      </a:r>
                      <a:endParaRPr lang="it-IT" dirty="0">
                        <a:solidFill>
                          <a:schemeClr val="tx1"/>
                        </a:solidFill>
                      </a:endParaRPr>
                    </a:p>
                  </a:txBody>
                  <a:tcPr/>
                </a:tc>
              </a:tr>
            </a:tbl>
          </a:graphicData>
        </a:graphic>
      </p:graphicFrame>
    </p:spTree>
    <p:extLst>
      <p:ext uri="{BB962C8B-B14F-4D97-AF65-F5344CB8AC3E}">
        <p14:creationId xmlns:p14="http://schemas.microsoft.com/office/powerpoint/2010/main" val="5806455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27</a:t>
            </a:fld>
            <a:endParaRPr lang="it-IT" sz="1400">
              <a:latin typeface="Arial" charset="0"/>
            </a:endParaRPr>
          </a:p>
        </p:txBody>
      </p:sp>
      <p:sp>
        <p:nvSpPr>
          <p:cNvPr id="5" name="Rectangle 4"/>
          <p:cNvSpPr/>
          <p:nvPr/>
        </p:nvSpPr>
        <p:spPr>
          <a:xfrm>
            <a:off x="516723" y="136597"/>
            <a:ext cx="7807304" cy="400110"/>
          </a:xfrm>
          <a:prstGeom prst="rect">
            <a:avLst/>
          </a:prstGeom>
        </p:spPr>
        <p:txBody>
          <a:bodyPr wrap="square">
            <a:spAutoFit/>
          </a:bodyPr>
          <a:lstStyle/>
          <a:p>
            <a:r>
              <a:rPr lang="it-IT" sz="2000" b="1" dirty="0" smtClean="0">
                <a:solidFill>
                  <a:srgbClr val="0000FF"/>
                </a:solidFill>
              </a:rPr>
              <a:t>Bibliografia</a:t>
            </a:r>
            <a:endParaRPr lang="it-IT" sz="2000" dirty="0">
              <a:solidFill>
                <a:srgbClr val="0000FF"/>
              </a:solidFill>
            </a:endParaRPr>
          </a:p>
        </p:txBody>
      </p:sp>
      <p:sp>
        <p:nvSpPr>
          <p:cNvPr id="2" name="Rectangle 1"/>
          <p:cNvSpPr/>
          <p:nvPr/>
        </p:nvSpPr>
        <p:spPr>
          <a:xfrm>
            <a:off x="525996" y="591114"/>
            <a:ext cx="8160804" cy="5955475"/>
          </a:xfrm>
          <a:prstGeom prst="rect">
            <a:avLst/>
          </a:prstGeom>
        </p:spPr>
        <p:txBody>
          <a:bodyPr wrap="square">
            <a:spAutoFit/>
          </a:bodyPr>
          <a:lstStyle/>
          <a:p>
            <a:pPr>
              <a:spcBef>
                <a:spcPts val="600"/>
              </a:spcBef>
            </a:pPr>
            <a:r>
              <a:rPr lang="en-US" sz="1400" dirty="0" err="1" smtClean="0"/>
              <a:t>Baccini</a:t>
            </a:r>
            <a:r>
              <a:rPr lang="en-US" sz="1400" dirty="0" smtClean="0"/>
              <a:t> </a:t>
            </a:r>
            <a:r>
              <a:rPr lang="en-US" sz="1400" dirty="0"/>
              <a:t>M., Cheli B., </a:t>
            </a:r>
            <a:r>
              <a:rPr lang="en-US" sz="1400" dirty="0" err="1"/>
              <a:t>Foschi</a:t>
            </a:r>
            <a:r>
              <a:rPr lang="en-US" sz="1400" dirty="0"/>
              <a:t> R., </a:t>
            </a:r>
            <a:r>
              <a:rPr lang="en-US" sz="1400" dirty="0" err="1"/>
              <a:t>Iodice</a:t>
            </a:r>
            <a:r>
              <a:rPr lang="en-US" sz="1400" dirty="0"/>
              <a:t> A., </a:t>
            </a:r>
            <a:r>
              <a:rPr lang="en-US" sz="1400" dirty="0" err="1"/>
              <a:t>Melacarne</a:t>
            </a:r>
            <a:r>
              <a:rPr lang="en-US" sz="1400" dirty="0"/>
              <a:t> L., Pinto B., </a:t>
            </a:r>
            <a:r>
              <a:rPr lang="en-US" sz="1400" dirty="0" err="1"/>
              <a:t>Serravalle</a:t>
            </a:r>
            <a:r>
              <a:rPr lang="en-US" sz="1400" dirty="0"/>
              <a:t> E. (2022), “</a:t>
            </a:r>
            <a:r>
              <a:rPr lang="en-US" sz="1400" dirty="0" err="1"/>
              <a:t>Considerazioni</a:t>
            </a:r>
            <a:r>
              <a:rPr lang="en-US" sz="1400" dirty="0"/>
              <a:t> </a:t>
            </a:r>
            <a:r>
              <a:rPr lang="en-US" sz="1400" dirty="0" err="1"/>
              <a:t>critiche</a:t>
            </a:r>
            <a:r>
              <a:rPr lang="en-US" sz="1400" dirty="0"/>
              <a:t> </a:t>
            </a:r>
            <a:r>
              <a:rPr lang="en-US" sz="1400" dirty="0" err="1"/>
              <a:t>sul</a:t>
            </a:r>
            <a:r>
              <a:rPr lang="en-US" sz="1400" dirty="0"/>
              <a:t> </a:t>
            </a:r>
            <a:r>
              <a:rPr lang="en-US" sz="1400" dirty="0" err="1"/>
              <a:t>confronto</a:t>
            </a:r>
            <a:r>
              <a:rPr lang="en-US" sz="1400" dirty="0"/>
              <a:t> </a:t>
            </a:r>
            <a:r>
              <a:rPr lang="en-US" sz="1400" dirty="0" err="1"/>
              <a:t>tra</a:t>
            </a:r>
            <a:r>
              <a:rPr lang="en-US" sz="1400" dirty="0"/>
              <a:t> </a:t>
            </a:r>
            <a:r>
              <a:rPr lang="en-US" sz="1400" dirty="0" err="1"/>
              <a:t>decessi</a:t>
            </a:r>
            <a:r>
              <a:rPr lang="en-US" sz="1400" dirty="0"/>
              <a:t> </a:t>
            </a:r>
            <a:r>
              <a:rPr lang="en-US" sz="1400" dirty="0" err="1"/>
              <a:t>osservati</a:t>
            </a:r>
            <a:r>
              <a:rPr lang="en-US" sz="1400" dirty="0"/>
              <a:t> e </a:t>
            </a:r>
            <a:r>
              <a:rPr lang="en-US" sz="1400" dirty="0" err="1"/>
              <a:t>attesi</a:t>
            </a:r>
            <a:r>
              <a:rPr lang="en-US" sz="1400" dirty="0"/>
              <a:t> </a:t>
            </a:r>
            <a:r>
              <a:rPr lang="en-US" sz="1400" dirty="0" err="1"/>
              <a:t>dopo</a:t>
            </a:r>
            <a:r>
              <a:rPr lang="en-US" sz="1400" dirty="0"/>
              <a:t> la </a:t>
            </a:r>
            <a:r>
              <a:rPr lang="en-US" sz="1400" dirty="0" err="1"/>
              <a:t>vaccinazione</a:t>
            </a:r>
            <a:r>
              <a:rPr lang="en-US" sz="1400" dirty="0"/>
              <a:t> </a:t>
            </a:r>
            <a:r>
              <a:rPr lang="en-US" sz="1400" dirty="0" err="1"/>
              <a:t>nel</a:t>
            </a:r>
            <a:r>
              <a:rPr lang="en-US" sz="1400" dirty="0"/>
              <a:t> 10° </a:t>
            </a:r>
            <a:r>
              <a:rPr lang="en-US" sz="1400" dirty="0" err="1"/>
              <a:t>Rapporto</a:t>
            </a:r>
            <a:r>
              <a:rPr lang="en-US" sz="1400" dirty="0"/>
              <a:t> AIFA </a:t>
            </a:r>
            <a:r>
              <a:rPr lang="en-US" sz="1400" dirty="0" err="1"/>
              <a:t>sulla</a:t>
            </a:r>
            <a:r>
              <a:rPr lang="en-US" sz="1400" dirty="0"/>
              <a:t> </a:t>
            </a:r>
            <a:r>
              <a:rPr lang="en-US" sz="1400" dirty="0" err="1"/>
              <a:t>Sorveglianza</a:t>
            </a:r>
            <a:r>
              <a:rPr lang="en-US" sz="1400" dirty="0"/>
              <a:t> </a:t>
            </a:r>
            <a:r>
              <a:rPr lang="en-US" sz="1400" dirty="0" err="1"/>
              <a:t>dei</a:t>
            </a:r>
            <a:r>
              <a:rPr lang="en-US" sz="1400" dirty="0"/>
              <a:t> </a:t>
            </a:r>
            <a:r>
              <a:rPr lang="en-US" sz="1400" dirty="0" err="1"/>
              <a:t>vaccini</a:t>
            </a:r>
            <a:r>
              <a:rPr lang="en-US" sz="1400" dirty="0"/>
              <a:t> COVID-19”, Discussion Papers del </a:t>
            </a:r>
            <a:r>
              <a:rPr lang="en-US" sz="1400" dirty="0" err="1"/>
              <a:t>Dipartimento</a:t>
            </a:r>
            <a:r>
              <a:rPr lang="en-US" sz="1400" dirty="0"/>
              <a:t> di </a:t>
            </a:r>
            <a:r>
              <a:rPr lang="en-US" sz="1400" dirty="0" err="1"/>
              <a:t>Economia</a:t>
            </a:r>
            <a:r>
              <a:rPr lang="en-US" sz="1400" dirty="0"/>
              <a:t> e Management – </a:t>
            </a:r>
            <a:r>
              <a:rPr lang="en-US" sz="1400" dirty="0" err="1"/>
              <a:t>Università</a:t>
            </a:r>
            <a:r>
              <a:rPr lang="en-US" sz="1400" dirty="0"/>
              <a:t> di Pisa, n. 286 (</a:t>
            </a:r>
            <a:r>
              <a:rPr lang="en-US" sz="1400" u="sng" dirty="0">
                <a:hlinkClick r:id="rId2"/>
              </a:rPr>
              <a:t>http://www.ec.unipi.it/ricerca/discussion-papers</a:t>
            </a:r>
            <a:r>
              <a:rPr lang="en-US" sz="1400" dirty="0"/>
              <a:t>). </a:t>
            </a:r>
            <a:endParaRPr lang="it-IT" sz="1400" dirty="0" smtClean="0"/>
          </a:p>
          <a:p>
            <a:pPr>
              <a:spcBef>
                <a:spcPts val="600"/>
              </a:spcBef>
            </a:pPr>
            <a:r>
              <a:rPr lang="it-IT" sz="1400" dirty="0" smtClean="0"/>
              <a:t>Cheli B. </a:t>
            </a:r>
            <a:r>
              <a:rPr lang="it-IT" sz="1400" dirty="0"/>
              <a:t>(2021), “Alcune considerazioni sulla misura di efficacia del vaccino </a:t>
            </a:r>
            <a:r>
              <a:rPr lang="it-IT" sz="1400" dirty="0" err="1"/>
              <a:t>Comirnaty</a:t>
            </a:r>
            <a:r>
              <a:rPr lang="it-IT" sz="1400" dirty="0"/>
              <a:t> della Pfizer-</a:t>
            </a:r>
            <a:r>
              <a:rPr lang="it-IT" sz="1400" dirty="0" err="1"/>
              <a:t>BioNTech</a:t>
            </a:r>
            <a:r>
              <a:rPr lang="it-IT" sz="1400" dirty="0"/>
              <a:t>”, </a:t>
            </a:r>
            <a:r>
              <a:rPr lang="it-IT" sz="1400" i="1" dirty="0" err="1"/>
              <a:t>Discussion</a:t>
            </a:r>
            <a:r>
              <a:rPr lang="it-IT" sz="1400" i="1" dirty="0"/>
              <a:t> </a:t>
            </a:r>
            <a:r>
              <a:rPr lang="it-IT" sz="1400" i="1" dirty="0" err="1"/>
              <a:t>Papers</a:t>
            </a:r>
            <a:r>
              <a:rPr lang="it-IT" sz="1400" i="1" dirty="0"/>
              <a:t> del Dipartimento di Economia e Management</a:t>
            </a:r>
            <a:r>
              <a:rPr lang="it-IT" sz="1400" dirty="0"/>
              <a:t> – Università di Pisa, n. 270  (</a:t>
            </a:r>
            <a:r>
              <a:rPr lang="it-IT" sz="1400" u="sng" dirty="0">
                <a:solidFill>
                  <a:srgbClr val="0000FF"/>
                </a:solidFill>
              </a:rPr>
              <a:t>http://</a:t>
            </a:r>
            <a:r>
              <a:rPr lang="it-IT" sz="1400" u="sng" dirty="0" err="1">
                <a:solidFill>
                  <a:srgbClr val="0000FF"/>
                </a:solidFill>
              </a:rPr>
              <a:t>www.ec.unipi.it</a:t>
            </a:r>
            <a:r>
              <a:rPr lang="it-IT" sz="1400" u="sng" dirty="0">
                <a:solidFill>
                  <a:srgbClr val="0000FF"/>
                </a:solidFill>
              </a:rPr>
              <a:t>/ricerca/</a:t>
            </a:r>
            <a:r>
              <a:rPr lang="it-IT" sz="1400" u="sng" dirty="0" err="1">
                <a:solidFill>
                  <a:srgbClr val="0000FF"/>
                </a:solidFill>
              </a:rPr>
              <a:t>discussion-papers</a:t>
            </a:r>
            <a:r>
              <a:rPr lang="it-IT" sz="1400" dirty="0">
                <a:solidFill>
                  <a:srgbClr val="0000FF"/>
                </a:solidFill>
              </a:rPr>
              <a:t> </a:t>
            </a:r>
            <a:r>
              <a:rPr lang="it-IT" sz="1400" dirty="0"/>
              <a:t>). </a:t>
            </a:r>
            <a:endParaRPr lang="it-IT" sz="1400" dirty="0" smtClean="0"/>
          </a:p>
          <a:p>
            <a:pPr>
              <a:spcBef>
                <a:spcPts val="600"/>
              </a:spcBef>
            </a:pPr>
            <a:r>
              <a:rPr lang="en-US" sz="1400" dirty="0"/>
              <a:t>Cheli, B. (2021), “</a:t>
            </a:r>
            <a:r>
              <a:rPr lang="en-US" sz="1400" dirty="0" err="1"/>
              <a:t>Considerazioni</a:t>
            </a:r>
            <a:r>
              <a:rPr lang="en-US" sz="1400" dirty="0"/>
              <a:t> </a:t>
            </a:r>
            <a:r>
              <a:rPr lang="en-US" sz="1400" dirty="0" err="1"/>
              <a:t>sulle</a:t>
            </a:r>
            <a:r>
              <a:rPr lang="en-US" sz="1400" dirty="0"/>
              <a:t> </a:t>
            </a:r>
            <a:r>
              <a:rPr lang="en-US" sz="1400" dirty="0" err="1"/>
              <a:t>misure</a:t>
            </a:r>
            <a:r>
              <a:rPr lang="en-US" sz="1400" dirty="0"/>
              <a:t> di </a:t>
            </a:r>
            <a:r>
              <a:rPr lang="en-US" sz="1400" dirty="0" err="1"/>
              <a:t>efficacia</a:t>
            </a:r>
            <a:r>
              <a:rPr lang="en-US" sz="1400" dirty="0"/>
              <a:t> </a:t>
            </a:r>
            <a:r>
              <a:rPr lang="en-US" sz="1400" dirty="0" err="1"/>
              <a:t>dei</a:t>
            </a:r>
            <a:r>
              <a:rPr lang="en-US" sz="1400" dirty="0"/>
              <a:t> </a:t>
            </a:r>
            <a:r>
              <a:rPr lang="en-US" sz="1400" dirty="0" err="1"/>
              <a:t>vaccini</a:t>
            </a:r>
            <a:r>
              <a:rPr lang="en-US" sz="1400" dirty="0"/>
              <a:t> anti Covid-19: </a:t>
            </a:r>
            <a:r>
              <a:rPr lang="en-US" sz="1400" dirty="0" err="1"/>
              <a:t>il</a:t>
            </a:r>
            <a:r>
              <a:rPr lang="en-US" sz="1400" dirty="0"/>
              <a:t> </a:t>
            </a:r>
            <a:r>
              <a:rPr lang="en-US" sz="1400" dirty="0" err="1"/>
              <a:t>caso</a:t>
            </a:r>
            <a:r>
              <a:rPr lang="en-US" sz="1400" dirty="0"/>
              <a:t> del </a:t>
            </a:r>
            <a:r>
              <a:rPr lang="en-US" sz="1400" dirty="0" err="1"/>
              <a:t>vaccino</a:t>
            </a:r>
            <a:r>
              <a:rPr lang="en-US" sz="1400" dirty="0"/>
              <a:t> Pfizer”, </a:t>
            </a:r>
            <a:r>
              <a:rPr lang="en-US" sz="1400" i="1" dirty="0" err="1"/>
              <a:t>Statistica</a:t>
            </a:r>
            <a:r>
              <a:rPr lang="en-US" sz="1400" i="1" dirty="0"/>
              <a:t> &amp; </a:t>
            </a:r>
            <a:r>
              <a:rPr lang="en-US" sz="1400" i="1" dirty="0" err="1"/>
              <a:t>Società</a:t>
            </a:r>
            <a:r>
              <a:rPr lang="en-US" sz="1400" dirty="0"/>
              <a:t>, anno X, n. 2/2021, ISSN 2282-233X. </a:t>
            </a:r>
            <a:r>
              <a:rPr lang="en-US" sz="1400" u="sng" dirty="0">
                <a:hlinkClick r:id="rId3"/>
              </a:rPr>
              <a:t>http://www.rivista.sis-statistica.org/cms/?p=1430</a:t>
            </a:r>
            <a:r>
              <a:rPr lang="it-IT" sz="1400" dirty="0"/>
              <a:t> </a:t>
            </a:r>
          </a:p>
          <a:p>
            <a:pPr>
              <a:spcBef>
                <a:spcPts val="600"/>
              </a:spcBef>
            </a:pPr>
            <a:r>
              <a:rPr lang="it-IT" sz="1400" dirty="0" smtClean="0"/>
              <a:t>Commissione </a:t>
            </a:r>
            <a:r>
              <a:rPr lang="it-IT" sz="1400" dirty="0"/>
              <a:t>Medico-Scientifica indipendente (</a:t>
            </a:r>
            <a:r>
              <a:rPr lang="it-IT" sz="1400" dirty="0" err="1"/>
              <a:t>CMSi</a:t>
            </a:r>
            <a:r>
              <a:rPr lang="it-IT" sz="1400" dirty="0" smtClean="0"/>
              <a:t>), Comunicato </a:t>
            </a:r>
            <a:r>
              <a:rPr lang="it-IT" sz="1400" dirty="0"/>
              <a:t>n. 5/2023 </a:t>
            </a:r>
            <a:r>
              <a:rPr lang="it-IT" sz="1400" dirty="0" smtClean="0"/>
              <a:t>del 11</a:t>
            </a:r>
            <a:r>
              <a:rPr lang="it-IT" sz="1400" dirty="0"/>
              <a:t>-1-</a:t>
            </a:r>
            <a:r>
              <a:rPr lang="it-IT" sz="1400" dirty="0" smtClean="0"/>
              <a:t>2023</a:t>
            </a:r>
          </a:p>
          <a:p>
            <a:pPr>
              <a:spcBef>
                <a:spcPts val="600"/>
              </a:spcBef>
            </a:pPr>
            <a:r>
              <a:rPr lang="it-IT" sz="1400" dirty="0" err="1" smtClean="0"/>
              <a:t>Doshi</a:t>
            </a:r>
            <a:r>
              <a:rPr lang="it-IT" sz="1400" dirty="0" smtClean="0"/>
              <a:t> </a:t>
            </a:r>
            <a:r>
              <a:rPr lang="it-IT" sz="1400" dirty="0"/>
              <a:t>P. (2021), Pfizer and </a:t>
            </a:r>
            <a:r>
              <a:rPr lang="it-IT" sz="1400" dirty="0" err="1"/>
              <a:t>Moderna’s</a:t>
            </a:r>
            <a:r>
              <a:rPr lang="it-IT" sz="1400" dirty="0"/>
              <a:t> “95% </a:t>
            </a:r>
            <a:r>
              <a:rPr lang="it-IT" sz="1400" dirty="0" err="1"/>
              <a:t>effective</a:t>
            </a:r>
            <a:r>
              <a:rPr lang="it-IT" sz="1400" dirty="0"/>
              <a:t>” </a:t>
            </a:r>
            <a:r>
              <a:rPr lang="it-IT" sz="1400" dirty="0" err="1"/>
              <a:t>vaccines</a:t>
            </a:r>
            <a:r>
              <a:rPr lang="it-IT" sz="1400" dirty="0"/>
              <a:t>—</a:t>
            </a:r>
            <a:r>
              <a:rPr lang="it-IT" sz="1400" dirty="0" err="1"/>
              <a:t>we</a:t>
            </a:r>
            <a:r>
              <a:rPr lang="it-IT" sz="1400" dirty="0"/>
              <a:t> </a:t>
            </a:r>
            <a:r>
              <a:rPr lang="it-IT" sz="1400" dirty="0" err="1"/>
              <a:t>need</a:t>
            </a:r>
            <a:r>
              <a:rPr lang="it-IT" sz="1400" dirty="0"/>
              <a:t> more </a:t>
            </a:r>
            <a:r>
              <a:rPr lang="it-IT" sz="1400" dirty="0" err="1"/>
              <a:t>details</a:t>
            </a:r>
            <a:r>
              <a:rPr lang="it-IT" sz="1400" dirty="0"/>
              <a:t> and the </a:t>
            </a:r>
            <a:r>
              <a:rPr lang="it-IT" sz="1400" dirty="0" err="1"/>
              <a:t>raw</a:t>
            </a:r>
            <a:r>
              <a:rPr lang="it-IT" sz="1400" dirty="0"/>
              <a:t> data. </a:t>
            </a:r>
            <a:r>
              <a:rPr lang="it-IT" sz="1400" i="1" dirty="0"/>
              <a:t>The BMJ Opinion</a:t>
            </a:r>
            <a:r>
              <a:rPr lang="it-IT" sz="1400" dirty="0"/>
              <a:t>, </a:t>
            </a:r>
            <a:r>
              <a:rPr lang="it-IT" sz="1400" u="sng" dirty="0">
                <a:hlinkClick r:id="rId4"/>
              </a:rPr>
              <a:t>https://blogs.bmj.com</a:t>
            </a:r>
            <a:r>
              <a:rPr lang="it-IT" sz="1400" dirty="0"/>
              <a:t>, </a:t>
            </a:r>
            <a:r>
              <a:rPr lang="it-IT" sz="1400" dirty="0" err="1"/>
              <a:t>January</a:t>
            </a:r>
            <a:r>
              <a:rPr lang="it-IT" sz="1400" dirty="0"/>
              <a:t> 4, 2021</a:t>
            </a:r>
            <a:r>
              <a:rPr lang="it-IT" sz="1400" dirty="0" smtClean="0"/>
              <a:t>.</a:t>
            </a:r>
          </a:p>
          <a:p>
            <a:pPr>
              <a:spcBef>
                <a:spcPts val="600"/>
              </a:spcBef>
            </a:pPr>
            <a:r>
              <a:rPr lang="it-IT" sz="1400" dirty="0" smtClean="0"/>
              <a:t>Fenton N. E., Neil M., </a:t>
            </a:r>
            <a:r>
              <a:rPr lang="it-IT" sz="1400" dirty="0" err="1" smtClean="0"/>
              <a:t>McLachlan</a:t>
            </a:r>
            <a:r>
              <a:rPr lang="it-IT" sz="1400" dirty="0" smtClean="0"/>
              <a:t> S. (2021), </a:t>
            </a:r>
            <a:r>
              <a:rPr lang="en-US" sz="1400" dirty="0"/>
              <a:t>Paradoxes in the reporting of Covid19 vaccine effectiveness: Why current studies (for or against vaccination) cannot be trusted and what we can do about </a:t>
            </a:r>
            <a:r>
              <a:rPr lang="en-US" sz="1400" dirty="0" smtClean="0"/>
              <a:t>it, </a:t>
            </a:r>
            <a:r>
              <a:rPr lang="de-DE" sz="1400" dirty="0">
                <a:hlinkClick r:id="rId5"/>
              </a:rPr>
              <a:t>http://dx.doi.org/10.13140/RG.</a:t>
            </a:r>
            <a:r>
              <a:rPr lang="de-DE" sz="1400" dirty="0" smtClean="0">
                <a:hlinkClick r:id="rId5"/>
              </a:rPr>
              <a:t>2.2.32655.30886</a:t>
            </a:r>
            <a:r>
              <a:rPr lang="de-DE" sz="1400" dirty="0" smtClean="0"/>
              <a:t> </a:t>
            </a:r>
            <a:endParaRPr lang="it-IT" sz="1400" dirty="0" smtClean="0"/>
          </a:p>
          <a:p>
            <a:pPr>
              <a:spcBef>
                <a:spcPts val="600"/>
              </a:spcBef>
            </a:pPr>
            <a:r>
              <a:rPr lang="it-IT" sz="1400" dirty="0" smtClean="0"/>
              <a:t>ISS </a:t>
            </a:r>
            <a:r>
              <a:rPr lang="it-IT" sz="1400" dirty="0"/>
              <a:t>(</a:t>
            </a:r>
            <a:r>
              <a:rPr lang="it-IT" sz="1400" dirty="0" smtClean="0"/>
              <a:t>2020)</a:t>
            </a:r>
            <a:r>
              <a:rPr lang="it-IT" sz="1400" dirty="0" smtClean="0">
                <a:hlinkClick r:id="rId6"/>
              </a:rPr>
              <a:t>https</a:t>
            </a:r>
            <a:r>
              <a:rPr lang="it-IT" sz="1400" dirty="0">
                <a:hlinkClick r:id="rId6"/>
              </a:rPr>
              <a:t>://www.epicentro.iss.it/coronavirus/bollettino/Bollettino-sorveglianza-integrata-COVID-19_28-aprile-2020.</a:t>
            </a:r>
            <a:r>
              <a:rPr lang="it-IT" sz="1400" dirty="0" smtClean="0">
                <a:hlinkClick r:id="rId6"/>
              </a:rPr>
              <a:t>pdf</a:t>
            </a:r>
            <a:r>
              <a:rPr lang="it-IT" sz="1400" dirty="0" smtClean="0"/>
              <a:t> </a:t>
            </a:r>
          </a:p>
          <a:p>
            <a:pPr>
              <a:spcBef>
                <a:spcPts val="600"/>
              </a:spcBef>
            </a:pPr>
            <a:r>
              <a:rPr lang="it-IT" sz="1400" dirty="0" err="1" smtClean="0"/>
              <a:t>Olliaro</a:t>
            </a:r>
            <a:r>
              <a:rPr lang="it-IT" sz="1400" dirty="0" smtClean="0"/>
              <a:t> </a:t>
            </a:r>
            <a:r>
              <a:rPr lang="it-IT" sz="1400" dirty="0"/>
              <a:t>P., </a:t>
            </a:r>
            <a:r>
              <a:rPr lang="it-IT" sz="1400" dirty="0" err="1"/>
              <a:t>Torreele</a:t>
            </a:r>
            <a:r>
              <a:rPr lang="it-IT" sz="1400" dirty="0"/>
              <a:t> E., </a:t>
            </a:r>
            <a:r>
              <a:rPr lang="it-IT" sz="1400" dirty="0" err="1"/>
              <a:t>Vaillant</a:t>
            </a:r>
            <a:r>
              <a:rPr lang="it-IT" sz="1400" dirty="0"/>
              <a:t> M., (2021), “COVID-19 vaccine </a:t>
            </a:r>
            <a:r>
              <a:rPr lang="it-IT" sz="1400" dirty="0" err="1"/>
              <a:t>efficacy</a:t>
            </a:r>
            <a:r>
              <a:rPr lang="it-IT" sz="1400" dirty="0"/>
              <a:t> and </a:t>
            </a:r>
            <a:r>
              <a:rPr lang="it-IT" sz="1400" dirty="0" err="1"/>
              <a:t>effectiveness</a:t>
            </a:r>
            <a:r>
              <a:rPr lang="it-IT" sz="1400" dirty="0"/>
              <a:t>—the </a:t>
            </a:r>
            <a:r>
              <a:rPr lang="it-IT" sz="1400" dirty="0" err="1"/>
              <a:t>elephant</a:t>
            </a:r>
            <a:r>
              <a:rPr lang="it-IT" sz="1400" dirty="0"/>
              <a:t> (</a:t>
            </a:r>
            <a:r>
              <a:rPr lang="it-IT" sz="1400" dirty="0" err="1"/>
              <a:t>not</a:t>
            </a:r>
            <a:r>
              <a:rPr lang="it-IT" sz="1400" dirty="0"/>
              <a:t>) in the room”, </a:t>
            </a:r>
            <a:r>
              <a:rPr lang="it-IT" sz="1400" i="1" dirty="0"/>
              <a:t>The Lancet</a:t>
            </a:r>
            <a:r>
              <a:rPr lang="it-IT" sz="1400" dirty="0"/>
              <a:t>, DOI: </a:t>
            </a:r>
            <a:r>
              <a:rPr lang="it-IT" sz="1400" u="sng" dirty="0">
                <a:hlinkClick r:id="rId7"/>
              </a:rPr>
              <a:t>https://doi.org/10.1016/S2666-5247(21)00069-</a:t>
            </a:r>
            <a:r>
              <a:rPr lang="it-IT" sz="1400" u="sng" dirty="0" smtClean="0">
                <a:hlinkClick r:id="rId7"/>
              </a:rPr>
              <a:t>0</a:t>
            </a:r>
            <a:endParaRPr lang="it-IT" sz="1400" u="sng" dirty="0" smtClean="0"/>
          </a:p>
          <a:p>
            <a:pPr>
              <a:spcBef>
                <a:spcPts val="600"/>
              </a:spcBef>
            </a:pPr>
            <a:r>
              <a:rPr lang="en-US" sz="1400" dirty="0" err="1" smtClean="0"/>
              <a:t>Schmeling</a:t>
            </a:r>
            <a:r>
              <a:rPr lang="en-US" sz="1400" dirty="0" smtClean="0"/>
              <a:t> </a:t>
            </a:r>
            <a:r>
              <a:rPr lang="en-US" sz="1400" dirty="0"/>
              <a:t>M</a:t>
            </a:r>
            <a:r>
              <a:rPr lang="en-US" sz="1400" dirty="0" smtClean="0"/>
              <a:t>, </a:t>
            </a:r>
            <a:r>
              <a:rPr lang="en-US" sz="1400" dirty="0" err="1" smtClean="0"/>
              <a:t>Manniche</a:t>
            </a:r>
            <a:r>
              <a:rPr lang="en-US" sz="1400" dirty="0" smtClean="0"/>
              <a:t> </a:t>
            </a:r>
            <a:r>
              <a:rPr lang="en-US" sz="1400" dirty="0"/>
              <a:t>V, Hansen PR. Batch-dependent </a:t>
            </a:r>
            <a:r>
              <a:rPr lang="en-US" sz="1400" dirty="0" smtClean="0"/>
              <a:t>safety of </a:t>
            </a:r>
            <a:r>
              <a:rPr lang="en-US" sz="1400" dirty="0"/>
              <a:t>the BNT162b2 mRNA COVID-19 vaccine. </a:t>
            </a:r>
            <a:r>
              <a:rPr lang="en-US" sz="1400" dirty="0" err="1"/>
              <a:t>Eur</a:t>
            </a:r>
            <a:r>
              <a:rPr lang="en-US" sz="1400" dirty="0"/>
              <a:t> </a:t>
            </a:r>
            <a:r>
              <a:rPr lang="en-US" sz="1400" dirty="0" err="1"/>
              <a:t>JClin</a:t>
            </a:r>
            <a:r>
              <a:rPr lang="en-US" sz="1400" dirty="0"/>
              <a:t> Invest. 2023;00:e13998.</a:t>
            </a:r>
            <a:endParaRPr lang="it-IT" sz="1400" dirty="0" smtClean="0"/>
          </a:p>
          <a:p>
            <a:pPr>
              <a:spcBef>
                <a:spcPts val="600"/>
              </a:spcBef>
            </a:pPr>
            <a:r>
              <a:rPr lang="it-IT" sz="1400" dirty="0" smtClean="0"/>
              <a:t>Thomas S.J. et al. (2021), </a:t>
            </a:r>
            <a:r>
              <a:rPr lang="en-US" sz="1400" dirty="0"/>
              <a:t>Safety and Efficacy of the BNT162b2 mRNA Covid-19 Vaccine through 6 </a:t>
            </a:r>
            <a:r>
              <a:rPr lang="en-US" sz="1400" dirty="0" smtClean="0"/>
              <a:t>Months, </a:t>
            </a:r>
            <a:r>
              <a:rPr lang="de-DE" sz="1400" i="1" dirty="0" smtClean="0"/>
              <a:t>NEJM</a:t>
            </a:r>
            <a:r>
              <a:rPr lang="de-DE" sz="1400" dirty="0" smtClean="0"/>
              <a:t>.</a:t>
            </a:r>
          </a:p>
        </p:txBody>
      </p:sp>
    </p:spTree>
    <p:extLst>
      <p:ext uri="{BB962C8B-B14F-4D97-AF65-F5344CB8AC3E}">
        <p14:creationId xmlns:p14="http://schemas.microsoft.com/office/powerpoint/2010/main" val="6883109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28</a:t>
            </a:fld>
            <a:endParaRPr lang="it-IT"/>
          </a:p>
        </p:txBody>
      </p:sp>
      <p:sp>
        <p:nvSpPr>
          <p:cNvPr id="3" name="TextBox 2"/>
          <p:cNvSpPr txBox="1"/>
          <p:nvPr/>
        </p:nvSpPr>
        <p:spPr>
          <a:xfrm>
            <a:off x="3173901" y="2468090"/>
            <a:ext cx="2897548" cy="584776"/>
          </a:xfrm>
          <a:prstGeom prst="rect">
            <a:avLst/>
          </a:prstGeom>
          <a:noFill/>
        </p:spPr>
        <p:txBody>
          <a:bodyPr wrap="none" rtlCol="0">
            <a:spAutoFit/>
          </a:bodyPr>
          <a:lstStyle/>
          <a:p>
            <a:r>
              <a:rPr lang="it-IT" sz="3200" dirty="0" smtClean="0"/>
              <a:t>Ritagli e appunti</a:t>
            </a:r>
            <a:endParaRPr lang="it-IT" sz="3200" dirty="0"/>
          </a:p>
        </p:txBody>
      </p:sp>
    </p:spTree>
    <p:extLst>
      <p:ext uri="{BB962C8B-B14F-4D97-AF65-F5344CB8AC3E}">
        <p14:creationId xmlns:p14="http://schemas.microsoft.com/office/powerpoint/2010/main" val="191683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29</a:t>
            </a:fld>
            <a:endParaRPr lang="it-IT" sz="1400">
              <a:latin typeface="Arial" charset="0"/>
            </a:endParaRPr>
          </a:p>
        </p:txBody>
      </p:sp>
      <p:sp>
        <p:nvSpPr>
          <p:cNvPr id="3" name="Rectangle 2"/>
          <p:cNvSpPr/>
          <p:nvPr/>
        </p:nvSpPr>
        <p:spPr>
          <a:xfrm>
            <a:off x="643723" y="996487"/>
            <a:ext cx="7928440" cy="1862048"/>
          </a:xfrm>
          <a:prstGeom prst="rect">
            <a:avLst/>
          </a:prstGeom>
        </p:spPr>
        <p:txBody>
          <a:bodyPr wrap="square">
            <a:spAutoFit/>
          </a:bodyPr>
          <a:lstStyle/>
          <a:p>
            <a:pPr>
              <a:spcBef>
                <a:spcPts val="600"/>
              </a:spcBef>
            </a:pPr>
            <a:r>
              <a:rPr lang="it-IT" sz="2200" dirty="0" smtClean="0"/>
              <a:t>Stando ai dati ISS, il rischio di malattia grave e di morte legato al </a:t>
            </a:r>
            <a:r>
              <a:rPr lang="it-IT" sz="2200" dirty="0" err="1" smtClean="0"/>
              <a:t>Covid</a:t>
            </a:r>
            <a:r>
              <a:rPr lang="it-IT" sz="2200" dirty="0" smtClean="0"/>
              <a:t> è stato molto differenziato in ragione dell’età e delle condizioni di salute pregresse. </a:t>
            </a:r>
          </a:p>
          <a:p>
            <a:pPr>
              <a:spcBef>
                <a:spcPts val="600"/>
              </a:spcBef>
            </a:pPr>
            <a:r>
              <a:rPr lang="it-IT" sz="2200" dirty="0" smtClean="0"/>
              <a:t>In base ai dati ISS, </a:t>
            </a:r>
            <a:r>
              <a:rPr lang="it-IT" sz="2200" b="1" dirty="0" smtClean="0"/>
              <a:t>a ottobre 2021 </a:t>
            </a:r>
            <a:r>
              <a:rPr lang="it-IT" sz="2200" dirty="0" smtClean="0"/>
              <a:t>(nel pieno della campagna vaccinale) risultava che:</a:t>
            </a:r>
            <a:endParaRPr lang="it-IT" sz="2200" dirty="0"/>
          </a:p>
        </p:txBody>
      </p:sp>
      <p:sp>
        <p:nvSpPr>
          <p:cNvPr id="5" name="Rectangle 4"/>
          <p:cNvSpPr/>
          <p:nvPr/>
        </p:nvSpPr>
        <p:spPr>
          <a:xfrm>
            <a:off x="643723" y="225578"/>
            <a:ext cx="7807304" cy="523220"/>
          </a:xfrm>
          <a:prstGeom prst="rect">
            <a:avLst/>
          </a:prstGeom>
        </p:spPr>
        <p:txBody>
          <a:bodyPr wrap="square">
            <a:spAutoFit/>
          </a:bodyPr>
          <a:lstStyle/>
          <a:p>
            <a:pPr algn="ctr"/>
            <a:r>
              <a:rPr lang="it-IT" sz="2800" b="1" dirty="0" smtClean="0">
                <a:solidFill>
                  <a:srgbClr val="0000FF"/>
                </a:solidFill>
              </a:rPr>
              <a:t>Mortalità </a:t>
            </a:r>
            <a:r>
              <a:rPr lang="it-IT" sz="2800" b="1" dirty="0" err="1" smtClean="0">
                <a:solidFill>
                  <a:srgbClr val="0000FF"/>
                </a:solidFill>
              </a:rPr>
              <a:t>Covid</a:t>
            </a:r>
            <a:r>
              <a:rPr lang="it-IT" sz="2800" b="1" dirty="0" smtClean="0">
                <a:solidFill>
                  <a:srgbClr val="0000FF"/>
                </a:solidFill>
              </a:rPr>
              <a:t> per età e stato di salute pregresso</a:t>
            </a:r>
            <a:endParaRPr lang="it-IT" sz="2800" dirty="0">
              <a:solidFill>
                <a:srgbClr val="0000FF"/>
              </a:solidFill>
            </a:endParaRPr>
          </a:p>
        </p:txBody>
      </p:sp>
      <p:sp>
        <p:nvSpPr>
          <p:cNvPr id="6" name="Rectangle 5"/>
          <p:cNvSpPr/>
          <p:nvPr/>
        </p:nvSpPr>
        <p:spPr>
          <a:xfrm>
            <a:off x="625755" y="2957707"/>
            <a:ext cx="7928440" cy="3447097"/>
          </a:xfrm>
          <a:prstGeom prst="rect">
            <a:avLst/>
          </a:prstGeom>
        </p:spPr>
        <p:txBody>
          <a:bodyPr wrap="square">
            <a:spAutoFit/>
          </a:bodyPr>
          <a:lstStyle/>
          <a:p>
            <a:pPr marL="342900" indent="-342900">
              <a:spcBef>
                <a:spcPts val="600"/>
              </a:spcBef>
              <a:buFont typeface="Arial"/>
              <a:buChar char="•"/>
            </a:pPr>
            <a:r>
              <a:rPr lang="it-IT" sz="2200" dirty="0"/>
              <a:t>l’ 85% dei deceduti erano over 70 </a:t>
            </a:r>
            <a:r>
              <a:rPr lang="it-IT" sz="2200" dirty="0" smtClean="0"/>
              <a:t>e il 95% over 60</a:t>
            </a:r>
          </a:p>
          <a:p>
            <a:pPr marL="342900" indent="-342900">
              <a:spcBef>
                <a:spcPts val="600"/>
              </a:spcBef>
              <a:buFont typeface="Arial"/>
              <a:buChar char="•"/>
            </a:pPr>
            <a:r>
              <a:rPr lang="it-IT" sz="2200" dirty="0" smtClean="0"/>
              <a:t>i </a:t>
            </a:r>
            <a:r>
              <a:rPr lang="it-IT" sz="2200" dirty="0"/>
              <a:t>decessi tra gli </a:t>
            </a:r>
            <a:r>
              <a:rPr lang="it-IT" sz="2200" b="1" dirty="0"/>
              <a:t>under 30 </a:t>
            </a:r>
            <a:r>
              <a:rPr lang="it-IT" sz="2200" dirty="0" smtClean="0"/>
              <a:t>erano </a:t>
            </a:r>
            <a:r>
              <a:rPr lang="it-IT" sz="2200" dirty="0"/>
              <a:t>stati appena 111, pari allo </a:t>
            </a:r>
            <a:r>
              <a:rPr lang="it-IT" sz="2200" b="1" dirty="0"/>
              <a:t>0,08% del totale</a:t>
            </a:r>
          </a:p>
          <a:p>
            <a:pPr marL="342900" indent="-342900">
              <a:spcBef>
                <a:spcPts val="600"/>
              </a:spcBef>
              <a:buFont typeface="Arial"/>
              <a:buChar char="•"/>
            </a:pPr>
            <a:r>
              <a:rPr lang="it-IT" sz="2200" dirty="0" smtClean="0"/>
              <a:t>il numero medio di patologie gravi pregresse dei deceduti era </a:t>
            </a:r>
            <a:r>
              <a:rPr lang="it-IT" sz="2200" b="1" dirty="0" smtClean="0">
                <a:solidFill>
                  <a:prstClr val="black"/>
                </a:solidFill>
              </a:rPr>
              <a:t>3,6</a:t>
            </a:r>
            <a:r>
              <a:rPr lang="it-IT" b="1" dirty="0" smtClean="0">
                <a:solidFill>
                  <a:prstClr val="black"/>
                </a:solidFill>
              </a:rPr>
              <a:t> </a:t>
            </a:r>
            <a:r>
              <a:rPr lang="it-IT" sz="2200" dirty="0">
                <a:solidFill>
                  <a:prstClr val="black"/>
                </a:solidFill>
              </a:rPr>
              <a:t>per gli uomini e </a:t>
            </a:r>
            <a:r>
              <a:rPr lang="it-IT" sz="2200" b="1" dirty="0">
                <a:solidFill>
                  <a:prstClr val="black"/>
                </a:solidFill>
              </a:rPr>
              <a:t>3,8</a:t>
            </a:r>
            <a:r>
              <a:rPr lang="it-IT" sz="2200" dirty="0">
                <a:solidFill>
                  <a:prstClr val="black"/>
                </a:solidFill>
              </a:rPr>
              <a:t> per le donne </a:t>
            </a:r>
            <a:endParaRPr lang="it-IT" sz="2200" dirty="0" smtClean="0"/>
          </a:p>
          <a:p>
            <a:pPr marL="342900" indent="-342900">
              <a:spcBef>
                <a:spcPts val="600"/>
              </a:spcBef>
              <a:buFont typeface="Arial"/>
              <a:buChar char="•"/>
            </a:pPr>
            <a:r>
              <a:rPr lang="it-IT" sz="2200" b="1" dirty="0" smtClean="0"/>
              <a:t>solo il 2,9% </a:t>
            </a:r>
            <a:r>
              <a:rPr lang="it-IT" sz="2200" dirty="0" smtClean="0"/>
              <a:t>dei deceduti </a:t>
            </a:r>
            <a:r>
              <a:rPr lang="it-IT" sz="2200" b="1" dirty="0" smtClean="0"/>
              <a:t>non aveva malattie pregresse (</a:t>
            </a:r>
            <a:r>
              <a:rPr lang="it-IT" sz="2000" dirty="0" smtClean="0"/>
              <a:t>gravi</a:t>
            </a:r>
            <a:r>
              <a:rPr lang="it-IT" sz="2200" dirty="0" smtClean="0"/>
              <a:t>)</a:t>
            </a:r>
          </a:p>
          <a:p>
            <a:pPr>
              <a:spcBef>
                <a:spcPts val="600"/>
              </a:spcBef>
            </a:pPr>
            <a:r>
              <a:rPr lang="it-IT" sz="2200" dirty="0" smtClean="0"/>
              <a:t>In pratica, nella stragrande maggioranza dei casi la mortalità </a:t>
            </a:r>
            <a:r>
              <a:rPr lang="it-IT" sz="2200" dirty="0" err="1" smtClean="0"/>
              <a:t>Covid</a:t>
            </a:r>
            <a:r>
              <a:rPr lang="it-IT" sz="2200" dirty="0" smtClean="0"/>
              <a:t> riguardava persone anziane già affette da altre patologie gravi, mentre </a:t>
            </a:r>
            <a:r>
              <a:rPr lang="it-IT" sz="2200" b="1" dirty="0" smtClean="0"/>
              <a:t>i giovani avevano un rischio di morte prossimo a zero</a:t>
            </a:r>
            <a:r>
              <a:rPr lang="it-IT" sz="2200" dirty="0" smtClean="0"/>
              <a:t>.</a:t>
            </a:r>
            <a:endParaRPr lang="it-IT" sz="2200" dirty="0"/>
          </a:p>
        </p:txBody>
      </p:sp>
    </p:spTree>
    <p:extLst>
      <p:ext uri="{BB962C8B-B14F-4D97-AF65-F5344CB8AC3E}">
        <p14:creationId xmlns:p14="http://schemas.microsoft.com/office/powerpoint/2010/main" val="34825301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fld id="{F531DF91-7B6C-3A4F-BE18-9CEDD98A589C}" type="slidenum">
              <a:rPr lang="it-IT" sz="1000" b="0"/>
              <a:pPr eaLnBrk="1" hangingPunct="1"/>
              <a:t>3</a:t>
            </a:fld>
            <a:endParaRPr lang="it-IT" sz="1000" b="0"/>
          </a:p>
        </p:txBody>
      </p:sp>
      <p:sp>
        <p:nvSpPr>
          <p:cNvPr id="3" name="TextBox 2"/>
          <p:cNvSpPr txBox="1"/>
          <p:nvPr/>
        </p:nvSpPr>
        <p:spPr>
          <a:xfrm>
            <a:off x="677025" y="587365"/>
            <a:ext cx="8143848" cy="3108543"/>
          </a:xfrm>
          <a:prstGeom prst="rect">
            <a:avLst/>
          </a:prstGeom>
          <a:noFill/>
        </p:spPr>
        <p:txBody>
          <a:bodyPr wrap="square" rtlCol="0">
            <a:spAutoFit/>
          </a:bodyPr>
          <a:lstStyle/>
          <a:p>
            <a:pPr marL="342900" indent="-342900">
              <a:spcBef>
                <a:spcPts val="600"/>
              </a:spcBef>
              <a:spcAft>
                <a:spcPts val="600"/>
              </a:spcAft>
              <a:buFont typeface="Arial"/>
              <a:buChar char="•"/>
            </a:pPr>
            <a:r>
              <a:rPr lang="it-IT" sz="2200" dirty="0" smtClean="0"/>
              <a:t>Con il </a:t>
            </a:r>
            <a:r>
              <a:rPr lang="it-IT" sz="2200" dirty="0" err="1" smtClean="0"/>
              <a:t>Covid</a:t>
            </a:r>
            <a:r>
              <a:rPr lang="it-IT" sz="2200" dirty="0" smtClean="0"/>
              <a:t> </a:t>
            </a:r>
            <a:r>
              <a:rPr lang="it-IT" sz="2200" dirty="0"/>
              <a:t>si è assistito a una tale quantità di errori e mistificazioni statistiche che non si era mai vista nella storia d'Italia. </a:t>
            </a:r>
            <a:endParaRPr lang="it-IT" sz="2200" dirty="0" smtClean="0"/>
          </a:p>
          <a:p>
            <a:pPr marL="342900" indent="-342900">
              <a:spcBef>
                <a:spcPts val="600"/>
              </a:spcBef>
              <a:spcAft>
                <a:spcPts val="600"/>
              </a:spcAft>
              <a:buFont typeface="Arial"/>
              <a:buChar char="•"/>
            </a:pPr>
            <a:r>
              <a:rPr lang="it-IT" sz="2200" dirty="0" smtClean="0"/>
              <a:t>Queste hanno riguardato quasi tutti gli aspetti della pandemia</a:t>
            </a:r>
          </a:p>
          <a:p>
            <a:pPr marL="342900" indent="-342900">
              <a:spcBef>
                <a:spcPts val="600"/>
              </a:spcBef>
              <a:spcAft>
                <a:spcPts val="600"/>
              </a:spcAft>
              <a:buFont typeface="Arial"/>
              <a:buChar char="•"/>
            </a:pPr>
            <a:r>
              <a:rPr lang="it-IT" sz="2200" dirty="0"/>
              <a:t>La maggior parte di questa disinformazione è stata fatta dalla stampa, ma le responsabilità più gravi sono da attribuire ai soggetti istituzionali preposti alla produzione e divulgazione dei dati sanitari. </a:t>
            </a:r>
            <a:endParaRPr lang="it-IT" sz="2200" dirty="0" smtClean="0"/>
          </a:p>
        </p:txBody>
      </p:sp>
      <p:sp>
        <p:nvSpPr>
          <p:cNvPr id="4" name="Rectangle 3"/>
          <p:cNvSpPr/>
          <p:nvPr/>
        </p:nvSpPr>
        <p:spPr>
          <a:xfrm>
            <a:off x="677025" y="3853810"/>
            <a:ext cx="8143848" cy="1835887"/>
          </a:xfrm>
          <a:prstGeom prst="rect">
            <a:avLst/>
          </a:prstGeom>
        </p:spPr>
        <p:txBody>
          <a:bodyPr wrap="square">
            <a:spAutoFit/>
          </a:bodyPr>
          <a:lstStyle/>
          <a:p>
            <a:pPr>
              <a:lnSpc>
                <a:spcPct val="120000"/>
              </a:lnSpc>
            </a:pPr>
            <a:r>
              <a:rPr lang="it-IT" sz="2200" dirty="0" smtClean="0"/>
              <a:t>In questo seminario mi concentro sulla disinformazione “istituzionale” riguardante:</a:t>
            </a:r>
          </a:p>
          <a:p>
            <a:pPr marL="342900" indent="-342900">
              <a:lnSpc>
                <a:spcPct val="130000"/>
              </a:lnSpc>
              <a:spcBef>
                <a:spcPts val="600"/>
              </a:spcBef>
              <a:buFont typeface="Arial"/>
              <a:buChar char="•"/>
            </a:pPr>
            <a:r>
              <a:rPr lang="it-IT" sz="2200" b="1" dirty="0" smtClean="0"/>
              <a:t>mortalità </a:t>
            </a:r>
            <a:r>
              <a:rPr lang="it-IT" sz="2200" b="1" dirty="0" err="1" smtClean="0"/>
              <a:t>Covid</a:t>
            </a:r>
            <a:endParaRPr lang="it-IT" sz="2200" b="1" dirty="0" smtClean="0"/>
          </a:p>
          <a:p>
            <a:pPr marL="342900" indent="-342900">
              <a:lnSpc>
                <a:spcPct val="130000"/>
              </a:lnSpc>
              <a:buFont typeface="Arial"/>
              <a:buChar char="•"/>
            </a:pPr>
            <a:r>
              <a:rPr lang="it-IT" sz="2200" b="1" dirty="0" smtClean="0"/>
              <a:t>efficacia e sicurezza dei vaccini</a:t>
            </a:r>
            <a:endParaRPr lang="it-IT" sz="2200" b="1" dirty="0"/>
          </a:p>
        </p:txBody>
      </p:sp>
    </p:spTree>
    <p:extLst>
      <p:ext uri="{BB962C8B-B14F-4D97-AF65-F5344CB8AC3E}">
        <p14:creationId xmlns:p14="http://schemas.microsoft.com/office/powerpoint/2010/main" val="321151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30</a:t>
            </a:fld>
            <a:endParaRPr lang="it-IT" sz="1400">
              <a:latin typeface="Arial" charset="0"/>
            </a:endParaRPr>
          </a:p>
        </p:txBody>
      </p:sp>
      <p:sp>
        <p:nvSpPr>
          <p:cNvPr id="3" name="Rectangle 2"/>
          <p:cNvSpPr/>
          <p:nvPr/>
        </p:nvSpPr>
        <p:spPr>
          <a:xfrm>
            <a:off x="643723" y="1389307"/>
            <a:ext cx="7928440" cy="430887"/>
          </a:xfrm>
          <a:prstGeom prst="rect">
            <a:avLst/>
          </a:prstGeom>
        </p:spPr>
        <p:txBody>
          <a:bodyPr wrap="square">
            <a:spAutoFit/>
          </a:bodyPr>
          <a:lstStyle/>
          <a:p>
            <a:pPr>
              <a:spcBef>
                <a:spcPts val="600"/>
              </a:spcBef>
            </a:pPr>
            <a:r>
              <a:rPr lang="it-IT" sz="2200" dirty="0"/>
              <a:t>Calcolo dei tassi di mortalità per giovani (0-29 anni) e </a:t>
            </a:r>
            <a:r>
              <a:rPr lang="it-IT" sz="2200" dirty="0" smtClean="0"/>
              <a:t>ultra 60-enni</a:t>
            </a:r>
            <a:endParaRPr lang="it-IT" sz="2200" dirty="0"/>
          </a:p>
        </p:txBody>
      </p:sp>
      <p:sp>
        <p:nvSpPr>
          <p:cNvPr id="5" name="Rectangle 4"/>
          <p:cNvSpPr/>
          <p:nvPr/>
        </p:nvSpPr>
        <p:spPr>
          <a:xfrm>
            <a:off x="643723" y="225578"/>
            <a:ext cx="7807304" cy="954107"/>
          </a:xfrm>
          <a:prstGeom prst="rect">
            <a:avLst/>
          </a:prstGeom>
        </p:spPr>
        <p:txBody>
          <a:bodyPr wrap="square">
            <a:spAutoFit/>
          </a:bodyPr>
          <a:lstStyle/>
          <a:p>
            <a:pPr algn="ctr"/>
            <a:r>
              <a:rPr lang="it-IT" sz="2800" b="1" smtClean="0">
                <a:solidFill>
                  <a:srgbClr val="0000FF"/>
                </a:solidFill>
              </a:rPr>
              <a:t>Perché mai </a:t>
            </a:r>
            <a:r>
              <a:rPr lang="it-IT" sz="2800" b="1" dirty="0" smtClean="0">
                <a:solidFill>
                  <a:srgbClr val="0000FF"/>
                </a:solidFill>
              </a:rPr>
              <a:t>bambini e giovani avrebbero dovuto vaccinarsi?</a:t>
            </a:r>
            <a:endParaRPr lang="it-IT" sz="2800" dirty="0">
              <a:solidFill>
                <a:srgbClr val="0000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69655557"/>
              </p:ext>
            </p:extLst>
          </p:nvPr>
        </p:nvGraphicFramePr>
        <p:xfrm>
          <a:off x="561602" y="1928340"/>
          <a:ext cx="6577805" cy="1752600"/>
        </p:xfrm>
        <a:graphic>
          <a:graphicData uri="http://schemas.openxmlformats.org/drawingml/2006/table">
            <a:tbl>
              <a:tblPr firstRow="1" bandRow="1">
                <a:tableStyleId>{BC89EF96-8CEA-46FF-86C4-4CE0E7609802}</a:tableStyleId>
              </a:tblPr>
              <a:tblGrid>
                <a:gridCol w="1593392"/>
                <a:gridCol w="1649835"/>
                <a:gridCol w="1356531"/>
                <a:gridCol w="1978047"/>
              </a:tblGrid>
              <a:tr h="370840">
                <a:tc>
                  <a:txBody>
                    <a:bodyPr/>
                    <a:lstStyle/>
                    <a:p>
                      <a:r>
                        <a:rPr lang="it-IT" dirty="0" smtClean="0"/>
                        <a:t>Fasce di età</a:t>
                      </a:r>
                      <a:endParaRPr lang="it-IT" dirty="0"/>
                    </a:p>
                  </a:txBody>
                  <a:tcPr/>
                </a:tc>
                <a:tc>
                  <a:txBody>
                    <a:bodyPr/>
                    <a:lstStyle/>
                    <a:p>
                      <a:r>
                        <a:rPr lang="it-IT" dirty="0" err="1" smtClean="0"/>
                        <a:t>Popolazione</a:t>
                      </a:r>
                      <a:r>
                        <a:rPr lang="it-IT" baseline="30000" dirty="0" err="1" smtClean="0"/>
                        <a:t>a</a:t>
                      </a:r>
                      <a:endParaRPr lang="it-IT" baseline="30000" dirty="0"/>
                    </a:p>
                  </a:txBody>
                  <a:tcPr/>
                </a:tc>
                <a:tc>
                  <a:txBody>
                    <a:bodyPr/>
                    <a:lstStyle/>
                    <a:p>
                      <a:r>
                        <a:rPr lang="it-IT" dirty="0" smtClean="0"/>
                        <a:t>n. deceduti </a:t>
                      </a:r>
                      <a:r>
                        <a:rPr lang="it-IT" dirty="0" err="1" smtClean="0"/>
                        <a:t>Covid</a:t>
                      </a:r>
                      <a:r>
                        <a:rPr lang="it-IT" baseline="30000" dirty="0" err="1" smtClean="0"/>
                        <a:t>b</a:t>
                      </a:r>
                      <a:endParaRPr lang="it-IT" dirty="0"/>
                    </a:p>
                  </a:txBody>
                  <a:tcPr/>
                </a:tc>
                <a:tc>
                  <a:txBody>
                    <a:bodyPr/>
                    <a:lstStyle/>
                    <a:p>
                      <a:r>
                        <a:rPr lang="it-IT" dirty="0" smtClean="0"/>
                        <a:t>tasso mortalità </a:t>
                      </a:r>
                      <a:r>
                        <a:rPr lang="it-IT" dirty="0" err="1" smtClean="0"/>
                        <a:t>Covid</a:t>
                      </a:r>
                      <a:r>
                        <a:rPr lang="it-IT" dirty="0" smtClean="0"/>
                        <a:t> (per 1.000)</a:t>
                      </a:r>
                      <a:r>
                        <a:rPr lang="it-IT" baseline="30000" dirty="0" smtClean="0"/>
                        <a:t>c</a:t>
                      </a:r>
                      <a:endParaRPr lang="it-IT" dirty="0"/>
                    </a:p>
                  </a:txBody>
                  <a:tcPr/>
                </a:tc>
              </a:tr>
              <a:tr h="370840">
                <a:tc>
                  <a:txBody>
                    <a:bodyPr/>
                    <a:lstStyle/>
                    <a:p>
                      <a:r>
                        <a:rPr lang="it-IT" dirty="0" smtClean="0"/>
                        <a:t>0 - 29</a:t>
                      </a:r>
                      <a:endParaRPr lang="it-IT" dirty="0"/>
                    </a:p>
                  </a:txBody>
                  <a:tcPr/>
                </a:tc>
                <a:tc>
                  <a:txBody>
                    <a:bodyPr/>
                    <a:lstStyle/>
                    <a:p>
                      <a:pPr algn="ctr"/>
                      <a:r>
                        <a:rPr lang="hr-HR" dirty="0" smtClean="0"/>
                        <a:t>16.456.913</a:t>
                      </a:r>
                      <a:endParaRPr lang="it-IT" dirty="0"/>
                    </a:p>
                  </a:txBody>
                  <a:tcPr/>
                </a:tc>
                <a:tc>
                  <a:txBody>
                    <a:bodyPr/>
                    <a:lstStyle/>
                    <a:p>
                      <a:pPr algn="ctr"/>
                      <a:r>
                        <a:rPr lang="it-IT" dirty="0" smtClean="0"/>
                        <a:t>111</a:t>
                      </a:r>
                      <a:endParaRPr lang="it-IT" dirty="0"/>
                    </a:p>
                  </a:txBody>
                  <a:tcPr/>
                </a:tc>
                <a:tc>
                  <a:txBody>
                    <a:bodyPr/>
                    <a:lstStyle/>
                    <a:p>
                      <a:pPr algn="ctr"/>
                      <a:r>
                        <a:rPr lang="it-IT" dirty="0" smtClean="0"/>
                        <a:t>0,0067 </a:t>
                      </a:r>
                      <a:endParaRPr lang="it-IT" sz="1400" dirty="0"/>
                    </a:p>
                  </a:txBody>
                  <a:tcPr/>
                </a:tc>
              </a:tr>
              <a:tr h="370840">
                <a:tc>
                  <a:txBody>
                    <a:bodyPr/>
                    <a:lstStyle/>
                    <a:p>
                      <a:r>
                        <a:rPr lang="it-IT" dirty="0" smtClean="0"/>
                        <a:t>60 e oltre</a:t>
                      </a:r>
                      <a:endParaRPr lang="it-IT" dirty="0"/>
                    </a:p>
                  </a:txBody>
                  <a:tcPr/>
                </a:tc>
                <a:tc>
                  <a:txBody>
                    <a:bodyPr/>
                    <a:lstStyle/>
                    <a:p>
                      <a:pPr algn="ctr"/>
                      <a:r>
                        <a:rPr lang="nb-NO" dirty="0" smtClean="0"/>
                        <a:t>17.886.878</a:t>
                      </a:r>
                      <a:endParaRPr lang="it-IT" dirty="0"/>
                    </a:p>
                  </a:txBody>
                  <a:tcPr/>
                </a:tc>
                <a:tc>
                  <a:txBody>
                    <a:bodyPr/>
                    <a:lstStyle/>
                    <a:p>
                      <a:pPr algn="ctr"/>
                      <a:r>
                        <a:rPr lang="it-IT" dirty="0" smtClean="0"/>
                        <a:t>124.106</a:t>
                      </a:r>
                      <a:endParaRPr lang="it-IT" dirty="0"/>
                    </a:p>
                  </a:txBody>
                  <a:tcPr/>
                </a:tc>
                <a:tc>
                  <a:txBody>
                    <a:bodyPr/>
                    <a:lstStyle/>
                    <a:p>
                      <a:pPr algn="ctr"/>
                      <a:r>
                        <a:rPr lang="it-IT" dirty="0" smtClean="0"/>
                        <a:t>6,9384 </a:t>
                      </a:r>
                      <a:endParaRPr lang="it-IT" sz="1400" dirty="0"/>
                    </a:p>
                  </a:txBody>
                  <a:tcPr/>
                </a:tc>
              </a:tr>
              <a:tr h="370840">
                <a:tc>
                  <a:txBody>
                    <a:bodyPr/>
                    <a:lstStyle/>
                    <a:p>
                      <a:r>
                        <a:rPr lang="it-IT" i="1" dirty="0" smtClean="0"/>
                        <a:t>Tutte le età</a:t>
                      </a:r>
                      <a:endParaRPr lang="it-IT" i="1" dirty="0"/>
                    </a:p>
                  </a:txBody>
                  <a:tcPr/>
                </a:tc>
                <a:tc>
                  <a:txBody>
                    <a:bodyPr/>
                    <a:lstStyle/>
                    <a:p>
                      <a:pPr algn="ctr"/>
                      <a:r>
                        <a:rPr lang="hr-HR" i="1" dirty="0" smtClean="0"/>
                        <a:t>59.257.566</a:t>
                      </a:r>
                      <a:endParaRPr lang="it-IT" i="1" dirty="0"/>
                    </a:p>
                  </a:txBody>
                  <a:tcPr/>
                </a:tc>
                <a:tc>
                  <a:txBody>
                    <a:bodyPr/>
                    <a:lstStyle/>
                    <a:p>
                      <a:pPr algn="ctr"/>
                      <a:r>
                        <a:rPr lang="it-IT" i="1" dirty="0" smtClean="0"/>
                        <a:t>130.468</a:t>
                      </a:r>
                      <a:endParaRPr lang="it-IT" i="1" dirty="0"/>
                    </a:p>
                  </a:txBody>
                  <a:tcPr/>
                </a:tc>
                <a:tc>
                  <a:txBody>
                    <a:bodyPr/>
                    <a:lstStyle/>
                    <a:p>
                      <a:pPr algn="ctr"/>
                      <a:r>
                        <a:rPr lang="it-IT" i="1" dirty="0" smtClean="0"/>
                        <a:t>2,2017</a:t>
                      </a:r>
                      <a:endParaRPr lang="it-IT" i="1" dirty="0"/>
                    </a:p>
                  </a:txBody>
                  <a:tcPr/>
                </a:tc>
              </a:tr>
            </a:tbl>
          </a:graphicData>
        </a:graphic>
      </p:graphicFrame>
      <p:sp>
        <p:nvSpPr>
          <p:cNvPr id="8" name="TextBox 7"/>
          <p:cNvSpPr txBox="1"/>
          <p:nvPr/>
        </p:nvSpPr>
        <p:spPr>
          <a:xfrm>
            <a:off x="7139407" y="1887649"/>
            <a:ext cx="2004593" cy="2062103"/>
          </a:xfrm>
          <a:prstGeom prst="rect">
            <a:avLst/>
          </a:prstGeom>
          <a:noFill/>
        </p:spPr>
        <p:txBody>
          <a:bodyPr wrap="square" rtlCol="0">
            <a:spAutoFit/>
          </a:bodyPr>
          <a:lstStyle/>
          <a:p>
            <a:pPr marL="342900" indent="-342900">
              <a:buAutoNum type="alphaLcPeriod"/>
            </a:pPr>
            <a:r>
              <a:rPr lang="it-IT" sz="1600" dirty="0" smtClean="0"/>
              <a:t>popolazione </a:t>
            </a:r>
            <a:r>
              <a:rPr lang="it-IT" sz="1600" dirty="0"/>
              <a:t>residente in Italia al 1° gennaio </a:t>
            </a:r>
            <a:r>
              <a:rPr lang="it-IT" sz="1600" dirty="0" smtClean="0"/>
              <a:t>2021</a:t>
            </a:r>
          </a:p>
          <a:p>
            <a:pPr marL="342900" indent="-342900">
              <a:buAutoNum type="alphaLcPeriod"/>
            </a:pPr>
            <a:r>
              <a:rPr lang="it-IT" sz="1600" dirty="0" smtClean="0"/>
              <a:t>al  5/10/21</a:t>
            </a:r>
          </a:p>
          <a:p>
            <a:pPr marL="342900" indent="-342900">
              <a:buAutoNum type="alphaLcPeriod"/>
            </a:pPr>
            <a:r>
              <a:rPr lang="it-IT" sz="1600" dirty="0" smtClean="0"/>
              <a:t>da inizio epidemia al 5/10/21</a:t>
            </a:r>
            <a:endParaRPr lang="it-IT" sz="1600" dirty="0"/>
          </a:p>
        </p:txBody>
      </p:sp>
      <p:sp>
        <p:nvSpPr>
          <p:cNvPr id="9" name="Rectangle 8"/>
          <p:cNvSpPr/>
          <p:nvPr/>
        </p:nvSpPr>
        <p:spPr>
          <a:xfrm>
            <a:off x="429659" y="3847461"/>
            <a:ext cx="8049576" cy="2954655"/>
          </a:xfrm>
          <a:prstGeom prst="rect">
            <a:avLst/>
          </a:prstGeom>
        </p:spPr>
        <p:txBody>
          <a:bodyPr wrap="square">
            <a:spAutoFit/>
          </a:bodyPr>
          <a:lstStyle/>
          <a:p>
            <a:pPr marL="342900" indent="-342900">
              <a:spcBef>
                <a:spcPts val="600"/>
              </a:spcBef>
              <a:buFont typeface="Arial"/>
              <a:buChar char="•"/>
            </a:pPr>
            <a:r>
              <a:rPr lang="it-IT" sz="2200" dirty="0" smtClean="0"/>
              <a:t>Il tasso </a:t>
            </a:r>
            <a:r>
              <a:rPr lang="it-IT" sz="2200" dirty="0"/>
              <a:t>di </a:t>
            </a:r>
            <a:r>
              <a:rPr lang="it-IT" sz="2200" dirty="0" smtClean="0"/>
              <a:t>mortalità degli ultra 60</a:t>
            </a:r>
            <a:r>
              <a:rPr lang="it-IT" sz="2200" dirty="0"/>
              <a:t>-</a:t>
            </a:r>
            <a:r>
              <a:rPr lang="it-IT" sz="2200" dirty="0" smtClean="0"/>
              <a:t>enni risultava di 3 volte superiore alla media, mentre quello dei </a:t>
            </a:r>
            <a:r>
              <a:rPr lang="it-IT" sz="2200" dirty="0"/>
              <a:t>giovani (0-29 anni) </a:t>
            </a:r>
            <a:r>
              <a:rPr lang="it-IT" sz="2200" dirty="0" smtClean="0"/>
              <a:t>era 1.000 volte più basso di quello degli ultra 60-enni.</a:t>
            </a:r>
          </a:p>
          <a:p>
            <a:pPr marL="342900" indent="-342900">
              <a:spcBef>
                <a:spcPts val="600"/>
              </a:spcBef>
              <a:buFont typeface="Arial"/>
              <a:buChar char="•"/>
            </a:pPr>
            <a:r>
              <a:rPr lang="it-IT" sz="2200" dirty="0" smtClean="0"/>
              <a:t>Quindi, con un tasso di mortalità prossimo a zero, i giovani non avevano certamente bisogno di essere vaccinati in massa.</a:t>
            </a:r>
          </a:p>
          <a:p>
            <a:pPr marL="342900" indent="-342900">
              <a:spcBef>
                <a:spcPts val="600"/>
              </a:spcBef>
              <a:buFont typeface="Arial"/>
              <a:buChar char="•"/>
            </a:pPr>
            <a:r>
              <a:rPr lang="it-IT" sz="2200" dirty="0" smtClean="0"/>
              <a:t>Così è stato detto che dovevano vaccinarsi per proteggere gli altri, quando in realtà il vaccino non garantiva l’immunità dal contagio e la sua protezione diminuiva dopo pochi mesi.</a:t>
            </a:r>
            <a:endParaRPr lang="it-IT" sz="2200" dirty="0"/>
          </a:p>
        </p:txBody>
      </p:sp>
    </p:spTree>
    <p:extLst>
      <p:ext uri="{BB962C8B-B14F-4D97-AF65-F5344CB8AC3E}">
        <p14:creationId xmlns:p14="http://schemas.microsoft.com/office/powerpoint/2010/main" val="10718344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31</a:t>
            </a:fld>
            <a:endParaRPr lang="it-IT" sz="1400">
              <a:latin typeface="Arial" charset="0"/>
            </a:endParaRPr>
          </a:p>
        </p:txBody>
      </p:sp>
      <p:sp>
        <p:nvSpPr>
          <p:cNvPr id="4" name="Rectangle 3"/>
          <p:cNvSpPr/>
          <p:nvPr/>
        </p:nvSpPr>
        <p:spPr>
          <a:xfrm>
            <a:off x="667756" y="559124"/>
            <a:ext cx="8019043" cy="2369880"/>
          </a:xfrm>
          <a:prstGeom prst="rect">
            <a:avLst/>
          </a:prstGeom>
        </p:spPr>
        <p:txBody>
          <a:bodyPr wrap="square">
            <a:spAutoFit/>
          </a:bodyPr>
          <a:lstStyle/>
          <a:p>
            <a:pPr>
              <a:spcBef>
                <a:spcPts val="1200"/>
              </a:spcBef>
            </a:pPr>
            <a:r>
              <a:rPr lang="it-IT" sz="2300" dirty="0" smtClean="0"/>
              <a:t>Nonostante il vaccino non fosse stato testato per la prevenzione del contagio, i media </a:t>
            </a:r>
            <a:r>
              <a:rPr lang="it-IT" sz="2300" dirty="0" err="1" smtClean="0"/>
              <a:t>main</a:t>
            </a:r>
            <a:r>
              <a:rPr lang="it-IT" sz="2300" dirty="0" smtClean="0"/>
              <a:t> </a:t>
            </a:r>
            <a:r>
              <a:rPr lang="it-IT" sz="2300" dirty="0" err="1" smtClean="0"/>
              <a:t>stream</a:t>
            </a:r>
            <a:r>
              <a:rPr lang="it-IT" sz="2300" dirty="0" smtClean="0"/>
              <a:t>, i virologi televisivi e, purtroppo, anche i rappresentanti delle Istituzioni </a:t>
            </a:r>
            <a:r>
              <a:rPr lang="it-IT" sz="2300" u="sng" dirty="0" smtClean="0"/>
              <a:t>hanno sempre affermato la sua validità come difesa dal contagio</a:t>
            </a:r>
            <a:r>
              <a:rPr lang="it-IT" sz="2300" dirty="0" smtClean="0"/>
              <a:t>.</a:t>
            </a:r>
          </a:p>
          <a:p>
            <a:pPr marL="444500" indent="-444500">
              <a:spcBef>
                <a:spcPts val="1200"/>
              </a:spcBef>
            </a:pPr>
            <a:r>
              <a:rPr lang="it-IT" sz="2300" dirty="0" smtClean="0"/>
              <a:t>	Tant’è che </a:t>
            </a:r>
            <a:r>
              <a:rPr lang="it-IT" sz="2300" b="1" dirty="0" smtClean="0"/>
              <a:t>il Green Pass si basava proprio su questo presupposto</a:t>
            </a:r>
            <a:endParaRPr lang="it-IT" sz="2300" dirty="0" smtClean="0"/>
          </a:p>
        </p:txBody>
      </p:sp>
      <p:pic>
        <p:nvPicPr>
          <p:cNvPr id="13" name="Picture 12" descr="FoJYa0AXkAI65KN.jpg"/>
          <p:cNvPicPr>
            <a:picLocks noChangeAspect="1"/>
          </p:cNvPicPr>
          <p:nvPr/>
        </p:nvPicPr>
        <p:blipFill rotWithShape="1">
          <a:blip r:embed="rId2">
            <a:extLst>
              <a:ext uri="{28A0092B-C50C-407E-A947-70E740481C1C}">
                <a14:useLocalDpi xmlns:a14="http://schemas.microsoft.com/office/drawing/2010/main" val="0"/>
              </a:ext>
            </a:extLst>
          </a:blip>
          <a:srcRect t="-2" b="6388"/>
          <a:stretch/>
        </p:blipFill>
        <p:spPr>
          <a:xfrm>
            <a:off x="4968571" y="3540329"/>
            <a:ext cx="3101784" cy="2656800"/>
          </a:xfrm>
          <a:prstGeom prst="rect">
            <a:avLst/>
          </a:prstGeom>
        </p:spPr>
      </p:pic>
      <p:grpSp>
        <p:nvGrpSpPr>
          <p:cNvPr id="14" name="Group 13"/>
          <p:cNvGrpSpPr/>
          <p:nvPr/>
        </p:nvGrpSpPr>
        <p:grpSpPr>
          <a:xfrm>
            <a:off x="503537" y="3219158"/>
            <a:ext cx="3834284" cy="3357300"/>
            <a:chOff x="503537" y="3373200"/>
            <a:chExt cx="3652170" cy="3203257"/>
          </a:xfrm>
        </p:grpSpPr>
        <p:pic>
          <p:nvPicPr>
            <p:cNvPr id="15" name="Picture 14" descr="Draghi.jpg"/>
            <p:cNvPicPr>
              <a:picLocks noChangeAspect="1"/>
            </p:cNvPicPr>
            <p:nvPr/>
          </p:nvPicPr>
          <p:blipFill rotWithShape="1">
            <a:blip r:embed="rId3">
              <a:extLst>
                <a:ext uri="{28A0092B-C50C-407E-A947-70E740481C1C}">
                  <a14:useLocalDpi xmlns:a14="http://schemas.microsoft.com/office/drawing/2010/main" val="0"/>
                </a:ext>
              </a:extLst>
            </a:blip>
            <a:srcRect t="-4528" b="4528"/>
            <a:stretch/>
          </p:blipFill>
          <p:spPr>
            <a:xfrm>
              <a:off x="503537" y="3373200"/>
              <a:ext cx="3652170" cy="3203257"/>
            </a:xfrm>
            <a:prstGeom prst="rect">
              <a:avLst/>
            </a:prstGeom>
          </p:spPr>
        </p:pic>
        <p:sp>
          <p:nvSpPr>
            <p:cNvPr id="16" name="Rectangle 15"/>
            <p:cNvSpPr/>
            <p:nvPr/>
          </p:nvSpPr>
          <p:spPr>
            <a:xfrm>
              <a:off x="2265133" y="4870980"/>
              <a:ext cx="1387885" cy="1191557"/>
            </a:xfrm>
            <a:prstGeom prst="rect">
              <a:avLst/>
            </a:prstGeom>
            <a:noFill/>
            <a:ln w="127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9356458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32</a:t>
            </a:fld>
            <a:endParaRPr lang="it-IT"/>
          </a:p>
        </p:txBody>
      </p:sp>
      <p:pic>
        <p:nvPicPr>
          <p:cNvPr id="3" name="Picture 2"/>
          <p:cNvPicPr>
            <a:picLocks noChangeAspect="1"/>
          </p:cNvPicPr>
          <p:nvPr/>
        </p:nvPicPr>
        <p:blipFill>
          <a:blip r:embed="rId2"/>
          <a:stretch>
            <a:fillRect/>
          </a:stretch>
        </p:blipFill>
        <p:spPr>
          <a:xfrm>
            <a:off x="0" y="0"/>
            <a:ext cx="9126855" cy="6858000"/>
          </a:xfrm>
          <a:prstGeom prst="rect">
            <a:avLst/>
          </a:prstGeom>
        </p:spPr>
      </p:pic>
      <p:sp>
        <p:nvSpPr>
          <p:cNvPr id="4" name="TextBox 3"/>
          <p:cNvSpPr txBox="1"/>
          <p:nvPr/>
        </p:nvSpPr>
        <p:spPr>
          <a:xfrm>
            <a:off x="1045029" y="3347692"/>
            <a:ext cx="1891000" cy="369332"/>
          </a:xfrm>
          <a:prstGeom prst="rect">
            <a:avLst/>
          </a:prstGeom>
          <a:noFill/>
        </p:spPr>
        <p:txBody>
          <a:bodyPr wrap="none" rtlCol="0">
            <a:spAutoFit/>
          </a:bodyPr>
          <a:lstStyle/>
          <a:p>
            <a:r>
              <a:rPr lang="it-IT" dirty="0" smtClean="0"/>
              <a:t>Dati a marzo 2022</a:t>
            </a:r>
            <a:endParaRPr lang="it-IT" dirty="0"/>
          </a:p>
        </p:txBody>
      </p:sp>
      <p:sp>
        <p:nvSpPr>
          <p:cNvPr id="5" name="TextBox 4"/>
          <p:cNvSpPr txBox="1"/>
          <p:nvPr/>
        </p:nvSpPr>
        <p:spPr>
          <a:xfrm>
            <a:off x="875897" y="5289264"/>
            <a:ext cx="2379520" cy="769441"/>
          </a:xfrm>
          <a:prstGeom prst="rect">
            <a:avLst/>
          </a:prstGeom>
          <a:noFill/>
        </p:spPr>
        <p:txBody>
          <a:bodyPr wrap="square" rtlCol="0">
            <a:spAutoFit/>
          </a:bodyPr>
          <a:lstStyle/>
          <a:p>
            <a:r>
              <a:rPr lang="it-IT" sz="2200" b="1" dirty="0" smtClean="0">
                <a:solidFill>
                  <a:srgbClr val="0000FF"/>
                </a:solidFill>
              </a:rPr>
              <a:t>Decessi per milione di ab.</a:t>
            </a:r>
            <a:endParaRPr lang="it-IT" sz="2200" b="1" dirty="0">
              <a:solidFill>
                <a:srgbClr val="0000FF"/>
              </a:solidFill>
            </a:endParaRPr>
          </a:p>
        </p:txBody>
      </p:sp>
      <p:sp>
        <p:nvSpPr>
          <p:cNvPr id="6" name="TextBox 5"/>
          <p:cNvSpPr txBox="1"/>
          <p:nvPr/>
        </p:nvSpPr>
        <p:spPr>
          <a:xfrm>
            <a:off x="3737161" y="5363142"/>
            <a:ext cx="470652" cy="430887"/>
          </a:xfrm>
          <a:prstGeom prst="rect">
            <a:avLst/>
          </a:prstGeom>
          <a:noFill/>
        </p:spPr>
        <p:txBody>
          <a:bodyPr wrap="none" rtlCol="0">
            <a:spAutoFit/>
          </a:bodyPr>
          <a:lstStyle/>
          <a:p>
            <a:r>
              <a:rPr lang="it-IT" sz="2200" b="1" dirty="0" smtClean="0">
                <a:solidFill>
                  <a:srgbClr val="0000FF"/>
                </a:solidFill>
              </a:rPr>
              <a:t>15</a:t>
            </a:r>
            <a:endParaRPr lang="it-IT" sz="2200" b="1" dirty="0">
              <a:solidFill>
                <a:srgbClr val="0000FF"/>
              </a:solidFill>
            </a:endParaRPr>
          </a:p>
        </p:txBody>
      </p:sp>
      <p:sp>
        <p:nvSpPr>
          <p:cNvPr id="7" name="TextBox 6"/>
          <p:cNvSpPr txBox="1"/>
          <p:nvPr/>
        </p:nvSpPr>
        <p:spPr>
          <a:xfrm>
            <a:off x="5013604" y="5359985"/>
            <a:ext cx="470652" cy="430887"/>
          </a:xfrm>
          <a:prstGeom prst="rect">
            <a:avLst/>
          </a:prstGeom>
          <a:noFill/>
        </p:spPr>
        <p:txBody>
          <a:bodyPr wrap="none" rtlCol="0">
            <a:spAutoFit/>
          </a:bodyPr>
          <a:lstStyle/>
          <a:p>
            <a:r>
              <a:rPr lang="it-IT" sz="2200" b="1" dirty="0" smtClean="0">
                <a:solidFill>
                  <a:srgbClr val="0000FF"/>
                </a:solidFill>
              </a:rPr>
              <a:t>31</a:t>
            </a:r>
            <a:endParaRPr lang="it-IT" sz="2200" b="1" dirty="0">
              <a:solidFill>
                <a:srgbClr val="0000FF"/>
              </a:solidFill>
            </a:endParaRPr>
          </a:p>
        </p:txBody>
      </p:sp>
      <p:sp>
        <p:nvSpPr>
          <p:cNvPr id="8" name="Rectangle 7"/>
          <p:cNvSpPr/>
          <p:nvPr/>
        </p:nvSpPr>
        <p:spPr>
          <a:xfrm>
            <a:off x="6272023" y="3848514"/>
            <a:ext cx="1995643" cy="14407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4705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58868" y="783842"/>
            <a:ext cx="4049499" cy="2315890"/>
          </a:xfrm>
          <a:prstGeom prst="rect">
            <a:avLst/>
          </a:prstGeom>
        </p:spPr>
      </p:pic>
      <p:sp>
        <p:nvSpPr>
          <p:cNvPr id="2" name="Slide Number Placeholder 1"/>
          <p:cNvSpPr>
            <a:spLocks noGrp="1"/>
          </p:cNvSpPr>
          <p:nvPr>
            <p:ph type="sldNum" sz="quarter" idx="12"/>
          </p:nvPr>
        </p:nvSpPr>
        <p:spPr/>
        <p:txBody>
          <a:bodyPr/>
          <a:lstStyle/>
          <a:p>
            <a:fld id="{E9C6B4AC-4C08-CC40-835B-E9B449CD0CE5}" type="slidenum">
              <a:rPr lang="it-IT" smtClean="0"/>
              <a:t>33</a:t>
            </a:fld>
            <a:endParaRPr lang="it-IT"/>
          </a:p>
        </p:txBody>
      </p:sp>
      <p:sp>
        <p:nvSpPr>
          <p:cNvPr id="3" name="TextBox 2"/>
          <p:cNvSpPr txBox="1"/>
          <p:nvPr/>
        </p:nvSpPr>
        <p:spPr>
          <a:xfrm>
            <a:off x="211651" y="185217"/>
            <a:ext cx="2832626" cy="1015663"/>
          </a:xfrm>
          <a:prstGeom prst="rect">
            <a:avLst/>
          </a:prstGeom>
          <a:noFill/>
        </p:spPr>
        <p:txBody>
          <a:bodyPr wrap="none" rtlCol="0">
            <a:spAutoFit/>
          </a:bodyPr>
          <a:lstStyle/>
          <a:p>
            <a:r>
              <a:rPr lang="it-IT" sz="2400" dirty="0" smtClean="0"/>
              <a:t>D</a:t>
            </a:r>
            <a:r>
              <a:rPr lang="en-US" sz="2400" dirty="0" smtClean="0"/>
              <a:t>a</a:t>
            </a:r>
            <a:r>
              <a:rPr lang="it-IT" sz="2400" dirty="0" err="1" smtClean="0"/>
              <a:t>nimarca</a:t>
            </a:r>
            <a:endParaRPr lang="it-IT" sz="2400" dirty="0" smtClean="0"/>
          </a:p>
          <a:p>
            <a:endParaRPr lang="it-IT" sz="1200" dirty="0"/>
          </a:p>
          <a:p>
            <a:r>
              <a:rPr lang="it-IT" sz="2400" dirty="0" smtClean="0"/>
              <a:t>5,8 milioni di abitanti</a:t>
            </a:r>
            <a:endParaRPr lang="it-IT" sz="2400" dirty="0"/>
          </a:p>
        </p:txBody>
      </p:sp>
      <p:sp>
        <p:nvSpPr>
          <p:cNvPr id="4" name="TextBox 3"/>
          <p:cNvSpPr txBox="1"/>
          <p:nvPr/>
        </p:nvSpPr>
        <p:spPr>
          <a:xfrm>
            <a:off x="6221598" y="205318"/>
            <a:ext cx="2755833" cy="1015663"/>
          </a:xfrm>
          <a:prstGeom prst="rect">
            <a:avLst/>
          </a:prstGeom>
          <a:noFill/>
        </p:spPr>
        <p:txBody>
          <a:bodyPr wrap="none" rtlCol="0">
            <a:spAutoFit/>
          </a:bodyPr>
          <a:lstStyle/>
          <a:p>
            <a:r>
              <a:rPr lang="it-IT" sz="2400" dirty="0" smtClean="0"/>
              <a:t>Italia</a:t>
            </a:r>
          </a:p>
          <a:p>
            <a:endParaRPr lang="it-IT" sz="1200" dirty="0"/>
          </a:p>
          <a:p>
            <a:r>
              <a:rPr lang="it-IT" sz="2400" dirty="0" smtClean="0"/>
              <a:t>59 milioni di abitanti</a:t>
            </a:r>
            <a:endParaRPr lang="it-IT" sz="2400" dirty="0"/>
          </a:p>
        </p:txBody>
      </p:sp>
      <p:graphicFrame>
        <p:nvGraphicFramePr>
          <p:cNvPr id="6" name="Table 5"/>
          <p:cNvGraphicFramePr>
            <a:graphicFrameLocks noGrp="1"/>
          </p:cNvGraphicFramePr>
          <p:nvPr>
            <p:extLst>
              <p:ext uri="{D42A27DB-BD31-4B8C-83A1-F6EECF244321}">
                <p14:modId xmlns:p14="http://schemas.microsoft.com/office/powerpoint/2010/main" val="2253729020"/>
              </p:ext>
            </p:extLst>
          </p:nvPr>
        </p:nvGraphicFramePr>
        <p:xfrm>
          <a:off x="621724" y="3400060"/>
          <a:ext cx="6891897" cy="2298622"/>
        </p:xfrm>
        <a:graphic>
          <a:graphicData uri="http://schemas.openxmlformats.org/drawingml/2006/table">
            <a:tbl>
              <a:tblPr firstRow="1" bandRow="1">
                <a:tableStyleId>{BC89EF96-8CEA-46FF-86C4-4CE0E7609802}</a:tableStyleId>
              </a:tblPr>
              <a:tblGrid>
                <a:gridCol w="2297299"/>
                <a:gridCol w="2297299"/>
                <a:gridCol w="2297299"/>
              </a:tblGrid>
              <a:tr h="469822">
                <a:tc>
                  <a:txBody>
                    <a:bodyPr/>
                    <a:lstStyle/>
                    <a:p>
                      <a:endParaRPr lang="it-IT" sz="2400" dirty="0"/>
                    </a:p>
                  </a:txBody>
                  <a:tcPr/>
                </a:tc>
                <a:tc>
                  <a:txBody>
                    <a:bodyPr/>
                    <a:lstStyle/>
                    <a:p>
                      <a:pPr algn="ctr"/>
                      <a:r>
                        <a:rPr lang="it-IT" sz="2400" dirty="0" err="1" smtClean="0"/>
                        <a:t>Danimarca</a:t>
                      </a:r>
                      <a:r>
                        <a:rPr lang="it-IT" sz="2400" baseline="30000" dirty="0" err="1" smtClean="0"/>
                        <a:t>a</a:t>
                      </a:r>
                      <a:endParaRPr lang="it-IT" sz="2400" dirty="0"/>
                    </a:p>
                  </a:txBody>
                  <a:tcPr/>
                </a:tc>
                <a:tc>
                  <a:txBody>
                    <a:bodyPr/>
                    <a:lstStyle/>
                    <a:p>
                      <a:pPr algn="ctr"/>
                      <a:r>
                        <a:rPr lang="it-IT" sz="2400" dirty="0" err="1" smtClean="0"/>
                        <a:t>Italia</a:t>
                      </a:r>
                      <a:r>
                        <a:rPr lang="it-IT" sz="2400" baseline="30000" dirty="0" err="1" smtClean="0"/>
                        <a:t>b</a:t>
                      </a:r>
                      <a:endParaRPr lang="it-IT" sz="2400" dirty="0"/>
                    </a:p>
                  </a:txBody>
                  <a:tcPr/>
                </a:tc>
              </a:tr>
              <a:tr h="370840">
                <a:tc>
                  <a:txBody>
                    <a:bodyPr/>
                    <a:lstStyle/>
                    <a:p>
                      <a:r>
                        <a:rPr lang="it-IT" sz="2400" dirty="0" smtClean="0"/>
                        <a:t>Popolazione</a:t>
                      </a:r>
                      <a:endParaRPr lang="it-IT" sz="2400" dirty="0"/>
                    </a:p>
                  </a:txBody>
                  <a:tcPr/>
                </a:tc>
                <a:tc>
                  <a:txBody>
                    <a:bodyPr/>
                    <a:lstStyle/>
                    <a:p>
                      <a:pPr algn="ctr"/>
                      <a:r>
                        <a:rPr lang="it-IT" sz="2400" dirty="0" smtClean="0"/>
                        <a:t>5,8 mln</a:t>
                      </a:r>
                      <a:endParaRPr lang="it-IT" sz="2400" dirty="0"/>
                    </a:p>
                  </a:txBody>
                  <a:tcPr/>
                </a:tc>
                <a:tc>
                  <a:txBody>
                    <a:bodyPr/>
                    <a:lstStyle/>
                    <a:p>
                      <a:pPr algn="ctr"/>
                      <a:r>
                        <a:rPr lang="it-IT" sz="2400" dirty="0" smtClean="0"/>
                        <a:t>59 mln</a:t>
                      </a:r>
                      <a:endParaRPr lang="it-IT" sz="2400" dirty="0"/>
                    </a:p>
                  </a:txBody>
                  <a:tcPr/>
                </a:tc>
              </a:tr>
              <a:tr h="370840">
                <a:tc>
                  <a:txBody>
                    <a:bodyPr/>
                    <a:lstStyle/>
                    <a:p>
                      <a:r>
                        <a:rPr lang="it-IT" sz="2400" dirty="0" smtClean="0"/>
                        <a:t>reazioni gravi</a:t>
                      </a:r>
                      <a:endParaRPr lang="it-IT" sz="2400" dirty="0"/>
                    </a:p>
                  </a:txBody>
                  <a:tcPr/>
                </a:tc>
                <a:tc>
                  <a:txBody>
                    <a:bodyPr/>
                    <a:lstStyle/>
                    <a:p>
                      <a:pPr algn="ctr"/>
                      <a:r>
                        <a:rPr lang="it-IT" sz="2400" dirty="0" smtClean="0"/>
                        <a:t>14.000</a:t>
                      </a:r>
                      <a:endParaRPr lang="it-IT" sz="2400" dirty="0"/>
                    </a:p>
                  </a:txBody>
                  <a:tcPr/>
                </a:tc>
                <a:tc>
                  <a:txBody>
                    <a:bodyPr/>
                    <a:lstStyle/>
                    <a:p>
                      <a:pPr algn="ctr"/>
                      <a:r>
                        <a:rPr lang="it-IT" sz="2400" dirty="0" smtClean="0"/>
                        <a:t>23.900</a:t>
                      </a:r>
                      <a:endParaRPr lang="it-IT" sz="2400" dirty="0"/>
                    </a:p>
                  </a:txBody>
                  <a:tcPr/>
                </a:tc>
              </a:tr>
              <a:tr h="370840">
                <a:tc>
                  <a:txBody>
                    <a:bodyPr/>
                    <a:lstStyle/>
                    <a:p>
                      <a:r>
                        <a:rPr lang="it-IT" sz="2400" i="0" dirty="0" smtClean="0"/>
                        <a:t>Decessi</a:t>
                      </a:r>
                      <a:endParaRPr lang="it-IT" sz="2400" i="0" dirty="0"/>
                    </a:p>
                  </a:txBody>
                  <a:tcPr/>
                </a:tc>
                <a:tc>
                  <a:txBody>
                    <a:bodyPr/>
                    <a:lstStyle/>
                    <a:p>
                      <a:pPr algn="ctr"/>
                      <a:r>
                        <a:rPr lang="it-IT" sz="2400" i="0" dirty="0" smtClean="0"/>
                        <a:t>579</a:t>
                      </a:r>
                      <a:endParaRPr lang="it-IT" sz="2400" i="0" dirty="0"/>
                    </a:p>
                  </a:txBody>
                  <a:tcPr/>
                </a:tc>
                <a:tc>
                  <a:txBody>
                    <a:bodyPr/>
                    <a:lstStyle/>
                    <a:p>
                      <a:pPr algn="ctr"/>
                      <a:r>
                        <a:rPr lang="it-IT" sz="2400" i="0" dirty="0" smtClean="0"/>
                        <a:t>879</a:t>
                      </a:r>
                      <a:endParaRPr lang="it-IT" sz="2400" i="0" dirty="0"/>
                    </a:p>
                  </a:txBody>
                  <a:tcPr/>
                </a:tc>
              </a:tr>
              <a:tr h="370840">
                <a:tc>
                  <a:txBody>
                    <a:bodyPr/>
                    <a:lstStyle/>
                    <a:p>
                      <a:r>
                        <a:rPr lang="it-IT" sz="2400" b="1" i="0" dirty="0" smtClean="0">
                          <a:solidFill>
                            <a:srgbClr val="0000FF"/>
                          </a:solidFill>
                        </a:rPr>
                        <a:t>Decessi/mln ab.</a:t>
                      </a:r>
                      <a:endParaRPr lang="it-IT" sz="2400" b="1" i="0" dirty="0">
                        <a:solidFill>
                          <a:srgbClr val="0000FF"/>
                        </a:solidFill>
                      </a:endParaRPr>
                    </a:p>
                  </a:txBody>
                  <a:tcPr/>
                </a:tc>
                <a:tc>
                  <a:txBody>
                    <a:bodyPr/>
                    <a:lstStyle/>
                    <a:p>
                      <a:pPr algn="ctr"/>
                      <a:r>
                        <a:rPr lang="it-IT" sz="2400" b="1" i="0" dirty="0" smtClean="0">
                          <a:solidFill>
                            <a:srgbClr val="0000FF"/>
                          </a:solidFill>
                        </a:rPr>
                        <a:t>100</a:t>
                      </a:r>
                      <a:endParaRPr lang="it-IT" sz="2400" b="1" i="0" dirty="0">
                        <a:solidFill>
                          <a:srgbClr val="0000FF"/>
                        </a:solidFill>
                      </a:endParaRPr>
                    </a:p>
                  </a:txBody>
                  <a:tcPr/>
                </a:tc>
                <a:tc>
                  <a:txBody>
                    <a:bodyPr/>
                    <a:lstStyle/>
                    <a:p>
                      <a:pPr algn="ctr"/>
                      <a:r>
                        <a:rPr lang="it-IT" sz="2400" b="1" i="0" dirty="0" smtClean="0">
                          <a:solidFill>
                            <a:srgbClr val="0000FF"/>
                          </a:solidFill>
                        </a:rPr>
                        <a:t>15</a:t>
                      </a:r>
                      <a:endParaRPr lang="it-IT" sz="2400" b="1" i="0" dirty="0">
                        <a:solidFill>
                          <a:srgbClr val="0000FF"/>
                        </a:solidFill>
                      </a:endParaRPr>
                    </a:p>
                  </a:txBody>
                  <a:tcPr/>
                </a:tc>
              </a:tr>
            </a:tbl>
          </a:graphicData>
        </a:graphic>
      </p:graphicFrame>
      <p:sp>
        <p:nvSpPr>
          <p:cNvPr id="7" name="TextBox 6"/>
          <p:cNvSpPr txBox="1"/>
          <p:nvPr/>
        </p:nvSpPr>
        <p:spPr>
          <a:xfrm>
            <a:off x="621724" y="6118244"/>
            <a:ext cx="5072911" cy="646331"/>
          </a:xfrm>
          <a:prstGeom prst="rect">
            <a:avLst/>
          </a:prstGeom>
          <a:noFill/>
        </p:spPr>
        <p:txBody>
          <a:bodyPr wrap="none" rtlCol="0">
            <a:spAutoFit/>
          </a:bodyPr>
          <a:lstStyle/>
          <a:p>
            <a:r>
              <a:rPr lang="it-IT" baseline="30000" dirty="0" smtClean="0"/>
              <a:t>a </a:t>
            </a:r>
            <a:r>
              <a:rPr lang="it-IT" dirty="0" smtClean="0"/>
              <a:t>dati a gennaio 2022 </a:t>
            </a:r>
            <a:r>
              <a:rPr lang="mr-IN" dirty="0" smtClean="0"/>
              <a:t>–</a:t>
            </a:r>
            <a:r>
              <a:rPr lang="it-IT" dirty="0" smtClean="0"/>
              <a:t> Fonte: </a:t>
            </a:r>
            <a:r>
              <a:rPr lang="en-US" dirty="0" err="1" smtClean="0"/>
              <a:t>Schmeling</a:t>
            </a:r>
            <a:r>
              <a:rPr lang="en-US" dirty="0" smtClean="0"/>
              <a:t> </a:t>
            </a:r>
            <a:r>
              <a:rPr lang="it-IT" dirty="0" smtClean="0"/>
              <a:t>et al., 2023</a:t>
            </a:r>
          </a:p>
          <a:p>
            <a:r>
              <a:rPr lang="it-IT" baseline="30000" dirty="0" smtClean="0"/>
              <a:t>b </a:t>
            </a:r>
            <a:r>
              <a:rPr lang="it-IT" dirty="0" smtClean="0"/>
              <a:t>dati a marzo 2022 </a:t>
            </a:r>
            <a:r>
              <a:rPr lang="mr-IN" dirty="0" smtClean="0"/>
              <a:t>–</a:t>
            </a:r>
            <a:r>
              <a:rPr lang="it-IT" dirty="0" smtClean="0"/>
              <a:t> Fonte: AIFA 2022</a:t>
            </a:r>
            <a:endParaRPr lang="it-IT" dirty="0"/>
          </a:p>
        </p:txBody>
      </p:sp>
    </p:spTree>
    <p:extLst>
      <p:ext uri="{BB962C8B-B14F-4D97-AF65-F5344CB8AC3E}">
        <p14:creationId xmlns:p14="http://schemas.microsoft.com/office/powerpoint/2010/main" val="2789827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34</a:t>
            </a:fld>
            <a:endParaRPr lang="it-IT"/>
          </a:p>
        </p:txBody>
      </p:sp>
      <p:pic>
        <p:nvPicPr>
          <p:cNvPr id="3" name="Picture 2" descr="LaVerità p.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0"/>
            <a:ext cx="8344290" cy="6858000"/>
          </a:xfrm>
          <a:prstGeom prst="rect">
            <a:avLst/>
          </a:prstGeom>
        </p:spPr>
      </p:pic>
      <p:sp>
        <p:nvSpPr>
          <p:cNvPr id="4" name="TextBox 3"/>
          <p:cNvSpPr txBox="1"/>
          <p:nvPr/>
        </p:nvSpPr>
        <p:spPr>
          <a:xfrm>
            <a:off x="2813154" y="5582067"/>
            <a:ext cx="5627430" cy="923330"/>
          </a:xfrm>
          <a:prstGeom prst="rect">
            <a:avLst/>
          </a:prstGeom>
          <a:solidFill>
            <a:srgbClr val="FFFFFF"/>
          </a:solidFill>
        </p:spPr>
        <p:txBody>
          <a:bodyPr wrap="square" rtlCol="0">
            <a:spAutoFit/>
          </a:bodyPr>
          <a:lstStyle/>
          <a:p>
            <a:r>
              <a:rPr lang="it-IT" b="1" dirty="0" smtClean="0">
                <a:solidFill>
                  <a:srgbClr val="FF0000"/>
                </a:solidFill>
              </a:rPr>
              <a:t>Articolo del 31 marzo 2023 su </a:t>
            </a:r>
            <a:r>
              <a:rPr lang="it-IT" b="1" i="1" dirty="0" smtClean="0">
                <a:solidFill>
                  <a:srgbClr val="FF0000"/>
                </a:solidFill>
              </a:rPr>
              <a:t>La Verità </a:t>
            </a:r>
            <a:r>
              <a:rPr lang="it-IT" b="1" dirty="0" smtClean="0">
                <a:solidFill>
                  <a:srgbClr val="FF0000"/>
                </a:solidFill>
              </a:rPr>
              <a:t>che riferisce di un </a:t>
            </a:r>
            <a:r>
              <a:rPr lang="it-IT" b="1" dirty="0" err="1" smtClean="0">
                <a:solidFill>
                  <a:srgbClr val="FF0000"/>
                </a:solidFill>
              </a:rPr>
              <a:t>paper</a:t>
            </a:r>
            <a:r>
              <a:rPr lang="it-IT" b="1" dirty="0" smtClean="0">
                <a:solidFill>
                  <a:srgbClr val="FF0000"/>
                </a:solidFill>
              </a:rPr>
              <a:t> in cui io ed altri colleghi abbiamo messo in luce due gravi errori commessi da AIFA (Baccini et al. 2022).</a:t>
            </a:r>
            <a:endParaRPr lang="it-IT" b="1" dirty="0">
              <a:solidFill>
                <a:srgbClr val="FF0000"/>
              </a:solidFill>
            </a:endParaRPr>
          </a:p>
        </p:txBody>
      </p:sp>
    </p:spTree>
    <p:extLst>
      <p:ext uri="{BB962C8B-B14F-4D97-AF65-F5344CB8AC3E}">
        <p14:creationId xmlns:p14="http://schemas.microsoft.com/office/powerpoint/2010/main" val="3635822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35</a:t>
            </a:fld>
            <a:endParaRPr lang="it-IT"/>
          </a:p>
        </p:txBody>
      </p:sp>
      <p:sp>
        <p:nvSpPr>
          <p:cNvPr id="5" name="TextBox 4"/>
          <p:cNvSpPr txBox="1"/>
          <p:nvPr/>
        </p:nvSpPr>
        <p:spPr>
          <a:xfrm>
            <a:off x="905093" y="264285"/>
            <a:ext cx="7781705" cy="830997"/>
          </a:xfrm>
          <a:prstGeom prst="rect">
            <a:avLst/>
          </a:prstGeom>
          <a:noFill/>
        </p:spPr>
        <p:txBody>
          <a:bodyPr wrap="square" rtlCol="0">
            <a:spAutoFit/>
          </a:bodyPr>
          <a:lstStyle/>
          <a:p>
            <a:r>
              <a:rPr lang="it-IT" sz="2400" b="1" i="1" dirty="0" smtClean="0"/>
              <a:t>Fuori dal coro </a:t>
            </a:r>
            <a:r>
              <a:rPr lang="it-IT" sz="2400" dirty="0" smtClean="0"/>
              <a:t>(25/4/23) e </a:t>
            </a:r>
            <a:r>
              <a:rPr lang="it-IT" sz="2400" b="1" i="1" dirty="0" smtClean="0"/>
              <a:t>La Verità</a:t>
            </a:r>
            <a:r>
              <a:rPr lang="it-IT" sz="2400" dirty="0" smtClean="0"/>
              <a:t> (26/4/23) hanno mostrato un grafico di AIFA palesemente “taroccato”</a:t>
            </a:r>
            <a:endParaRPr lang="it-IT" sz="2400" dirty="0"/>
          </a:p>
        </p:txBody>
      </p:sp>
      <p:pic>
        <p:nvPicPr>
          <p:cNvPr id="3" name="Picture 2" descr="Grafico AIFA 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18" y="1562100"/>
            <a:ext cx="3744288" cy="4002984"/>
          </a:xfrm>
          <a:prstGeom prst="rect">
            <a:avLst/>
          </a:prstGeom>
        </p:spPr>
      </p:pic>
      <p:sp>
        <p:nvSpPr>
          <p:cNvPr id="4" name="Rectangle 3"/>
          <p:cNvSpPr/>
          <p:nvPr/>
        </p:nvSpPr>
        <p:spPr>
          <a:xfrm>
            <a:off x="5224753" y="2584048"/>
            <a:ext cx="3840780" cy="2215991"/>
          </a:xfrm>
          <a:prstGeom prst="rect">
            <a:avLst/>
          </a:prstGeom>
        </p:spPr>
        <p:txBody>
          <a:bodyPr wrap="square">
            <a:spAutoFit/>
          </a:bodyPr>
          <a:lstStyle/>
          <a:p>
            <a:r>
              <a:rPr lang="it-IT" sz="2000" dirty="0" smtClean="0"/>
              <a:t>Da una email </a:t>
            </a:r>
            <a:r>
              <a:rPr lang="it-IT" sz="2000" dirty="0"/>
              <a:t>di </a:t>
            </a:r>
            <a:r>
              <a:rPr lang="it-IT" sz="2000" b="1" dirty="0" smtClean="0"/>
              <a:t>Anna Rosa Marra </a:t>
            </a:r>
            <a:r>
              <a:rPr lang="it-IT" sz="2000" dirty="0" smtClean="0"/>
              <a:t>(attuale Direttore Generale): </a:t>
            </a:r>
          </a:p>
          <a:p>
            <a:endParaRPr lang="it-IT" sz="2000" dirty="0"/>
          </a:p>
          <a:p>
            <a:r>
              <a:rPr lang="it-IT" sz="2000" dirty="0" smtClean="0"/>
              <a:t>«</a:t>
            </a:r>
            <a:r>
              <a:rPr lang="it-IT" sz="2000" b="1" i="1" dirty="0"/>
              <a:t>L’area del cerchio delle manifestazioni gravi non sia proporzi</a:t>
            </a:r>
            <a:r>
              <a:rPr lang="it-IT" b="1" i="1" dirty="0"/>
              <a:t>onata, potrebbe essere più piccola</a:t>
            </a:r>
            <a:r>
              <a:rPr lang="it-IT" dirty="0"/>
              <a:t>». </a:t>
            </a:r>
          </a:p>
        </p:txBody>
      </p:sp>
      <p:cxnSp>
        <p:nvCxnSpPr>
          <p:cNvPr id="7" name="Straight Arrow Connector 6"/>
          <p:cNvCxnSpPr/>
          <p:nvPr/>
        </p:nvCxnSpPr>
        <p:spPr>
          <a:xfrm flipH="1" flipV="1">
            <a:off x="1678803" y="3306723"/>
            <a:ext cx="627726" cy="45259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91966" y="2554867"/>
            <a:ext cx="2014563" cy="646331"/>
          </a:xfrm>
          <a:prstGeom prst="rect">
            <a:avLst/>
          </a:prstGeom>
          <a:noFill/>
        </p:spPr>
        <p:txBody>
          <a:bodyPr wrap="square" rtlCol="0">
            <a:spAutoFit/>
          </a:bodyPr>
          <a:lstStyle/>
          <a:p>
            <a:r>
              <a:rPr lang="it-IT" dirty="0" smtClean="0"/>
              <a:t>2% dell’area complessiva</a:t>
            </a:r>
            <a:endParaRPr lang="it-IT" dirty="0"/>
          </a:p>
        </p:txBody>
      </p:sp>
      <p:sp>
        <p:nvSpPr>
          <p:cNvPr id="6" name="TextBox 5"/>
          <p:cNvSpPr txBox="1"/>
          <p:nvPr/>
        </p:nvSpPr>
        <p:spPr>
          <a:xfrm>
            <a:off x="1526673" y="5849423"/>
            <a:ext cx="2405639" cy="369332"/>
          </a:xfrm>
          <a:prstGeom prst="rect">
            <a:avLst/>
          </a:prstGeom>
          <a:noFill/>
        </p:spPr>
        <p:txBody>
          <a:bodyPr wrap="none" rtlCol="0">
            <a:spAutoFit/>
          </a:bodyPr>
          <a:lstStyle/>
          <a:p>
            <a:r>
              <a:rPr lang="it-IT" dirty="0" smtClean="0"/>
              <a:t>Fonte: 6° rapporto AIFA</a:t>
            </a:r>
            <a:endParaRPr lang="it-IT" dirty="0"/>
          </a:p>
        </p:txBody>
      </p:sp>
    </p:spTree>
    <p:extLst>
      <p:ext uri="{BB962C8B-B14F-4D97-AF65-F5344CB8AC3E}">
        <p14:creationId xmlns:p14="http://schemas.microsoft.com/office/powerpoint/2010/main" val="2844973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fico AIFA 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84" y="1059356"/>
            <a:ext cx="2807616" cy="2876094"/>
          </a:xfrm>
          <a:prstGeom prst="rect">
            <a:avLst/>
          </a:prstGeom>
        </p:spPr>
      </p:pic>
      <p:sp>
        <p:nvSpPr>
          <p:cNvPr id="2" name="Slide Number Placeholder 1"/>
          <p:cNvSpPr>
            <a:spLocks noGrp="1"/>
          </p:cNvSpPr>
          <p:nvPr>
            <p:ph type="sldNum" sz="quarter" idx="12"/>
          </p:nvPr>
        </p:nvSpPr>
        <p:spPr/>
        <p:txBody>
          <a:bodyPr/>
          <a:lstStyle/>
          <a:p>
            <a:fld id="{E9C6B4AC-4C08-CC40-835B-E9B449CD0CE5}" type="slidenum">
              <a:rPr lang="it-IT" smtClean="0"/>
              <a:t>36</a:t>
            </a:fld>
            <a:endParaRPr lang="it-IT"/>
          </a:p>
        </p:txBody>
      </p:sp>
      <p:sp>
        <p:nvSpPr>
          <p:cNvPr id="5" name="TextBox 4"/>
          <p:cNvSpPr txBox="1"/>
          <p:nvPr/>
        </p:nvSpPr>
        <p:spPr>
          <a:xfrm>
            <a:off x="562799" y="228357"/>
            <a:ext cx="7637874" cy="769441"/>
          </a:xfrm>
          <a:prstGeom prst="rect">
            <a:avLst/>
          </a:prstGeom>
          <a:noFill/>
        </p:spPr>
        <p:txBody>
          <a:bodyPr wrap="square" rtlCol="0">
            <a:spAutoFit/>
          </a:bodyPr>
          <a:lstStyle/>
          <a:p>
            <a:r>
              <a:rPr lang="it-IT" sz="2200" dirty="0" smtClean="0"/>
              <a:t>Ma i grafici sbagliati sono presenti su tutti i Rapporti AIFA, fino al 6°; poi hanno iniziato a farli correttamente</a:t>
            </a:r>
            <a:endParaRPr lang="it-IT" sz="2200" dirty="0"/>
          </a:p>
        </p:txBody>
      </p:sp>
      <p:pic>
        <p:nvPicPr>
          <p:cNvPr id="3" name="Picture 2" descr="Grafico AIFA 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97" y="1030308"/>
            <a:ext cx="3013051" cy="2973920"/>
          </a:xfrm>
          <a:prstGeom prst="rect">
            <a:avLst/>
          </a:prstGeom>
        </p:spPr>
      </p:pic>
      <p:pic>
        <p:nvPicPr>
          <p:cNvPr id="4" name="Picture 3" descr="Grafico AIFA 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648" y="1044757"/>
            <a:ext cx="2848658" cy="2905442"/>
          </a:xfrm>
          <a:prstGeom prst="rect">
            <a:avLst/>
          </a:prstGeom>
        </p:spPr>
      </p:pic>
      <p:sp>
        <p:nvSpPr>
          <p:cNvPr id="8" name="TextBox 7"/>
          <p:cNvSpPr txBox="1"/>
          <p:nvPr/>
        </p:nvSpPr>
        <p:spPr>
          <a:xfrm>
            <a:off x="3299648" y="1884590"/>
            <a:ext cx="533394" cy="369332"/>
          </a:xfrm>
          <a:prstGeom prst="rect">
            <a:avLst/>
          </a:prstGeom>
          <a:noFill/>
        </p:spPr>
        <p:txBody>
          <a:bodyPr wrap="none" rtlCol="0">
            <a:spAutoFit/>
          </a:bodyPr>
          <a:lstStyle/>
          <a:p>
            <a:r>
              <a:rPr lang="it-IT" dirty="0" smtClean="0"/>
              <a:t>n. 4</a:t>
            </a:r>
            <a:endParaRPr lang="it-IT" dirty="0"/>
          </a:p>
        </p:txBody>
      </p:sp>
      <p:sp>
        <p:nvSpPr>
          <p:cNvPr id="9" name="TextBox 8"/>
          <p:cNvSpPr txBox="1"/>
          <p:nvPr/>
        </p:nvSpPr>
        <p:spPr>
          <a:xfrm>
            <a:off x="338975" y="1816716"/>
            <a:ext cx="533394" cy="369332"/>
          </a:xfrm>
          <a:prstGeom prst="rect">
            <a:avLst/>
          </a:prstGeom>
          <a:noFill/>
        </p:spPr>
        <p:txBody>
          <a:bodyPr wrap="none" rtlCol="0">
            <a:spAutoFit/>
          </a:bodyPr>
          <a:lstStyle/>
          <a:p>
            <a:r>
              <a:rPr lang="it-IT" dirty="0" smtClean="0"/>
              <a:t>n. 2</a:t>
            </a:r>
            <a:endParaRPr lang="it-IT" dirty="0"/>
          </a:p>
        </p:txBody>
      </p:sp>
      <p:sp>
        <p:nvSpPr>
          <p:cNvPr id="10" name="TextBox 9"/>
          <p:cNvSpPr txBox="1"/>
          <p:nvPr/>
        </p:nvSpPr>
        <p:spPr>
          <a:xfrm>
            <a:off x="6450677" y="1846952"/>
            <a:ext cx="533394" cy="369332"/>
          </a:xfrm>
          <a:prstGeom prst="rect">
            <a:avLst/>
          </a:prstGeom>
          <a:noFill/>
        </p:spPr>
        <p:txBody>
          <a:bodyPr wrap="none" rtlCol="0">
            <a:spAutoFit/>
          </a:bodyPr>
          <a:lstStyle/>
          <a:p>
            <a:r>
              <a:rPr lang="it-IT" dirty="0" smtClean="0"/>
              <a:t>n. 5</a:t>
            </a:r>
            <a:endParaRPr lang="it-IT" dirty="0"/>
          </a:p>
        </p:txBody>
      </p:sp>
      <p:pic>
        <p:nvPicPr>
          <p:cNvPr id="11" name="Picture 10" descr="Grafico AIFA 8.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78" y="3877769"/>
            <a:ext cx="2918781" cy="2980229"/>
          </a:xfrm>
          <a:prstGeom prst="rect">
            <a:avLst/>
          </a:prstGeom>
        </p:spPr>
      </p:pic>
      <p:sp>
        <p:nvSpPr>
          <p:cNvPr id="12" name="TextBox 11"/>
          <p:cNvSpPr txBox="1"/>
          <p:nvPr/>
        </p:nvSpPr>
        <p:spPr>
          <a:xfrm>
            <a:off x="248176" y="4919949"/>
            <a:ext cx="533394" cy="369332"/>
          </a:xfrm>
          <a:prstGeom prst="rect">
            <a:avLst/>
          </a:prstGeom>
          <a:noFill/>
        </p:spPr>
        <p:txBody>
          <a:bodyPr wrap="none" rtlCol="0">
            <a:spAutoFit/>
          </a:bodyPr>
          <a:lstStyle/>
          <a:p>
            <a:r>
              <a:rPr lang="it-IT" dirty="0" smtClean="0"/>
              <a:t>n. 8</a:t>
            </a:r>
            <a:endParaRPr lang="it-IT" dirty="0"/>
          </a:p>
        </p:txBody>
      </p:sp>
      <p:pic>
        <p:nvPicPr>
          <p:cNvPr id="14" name="Picture 13" descr="Grafico AIFA 14.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592" y="4054277"/>
            <a:ext cx="4978769" cy="2667198"/>
          </a:xfrm>
          <a:prstGeom prst="rect">
            <a:avLst/>
          </a:prstGeom>
        </p:spPr>
      </p:pic>
      <p:sp>
        <p:nvSpPr>
          <p:cNvPr id="15" name="TextBox 14"/>
          <p:cNvSpPr txBox="1"/>
          <p:nvPr/>
        </p:nvSpPr>
        <p:spPr>
          <a:xfrm>
            <a:off x="3970733" y="4909700"/>
            <a:ext cx="650388" cy="369332"/>
          </a:xfrm>
          <a:prstGeom prst="rect">
            <a:avLst/>
          </a:prstGeom>
          <a:noFill/>
        </p:spPr>
        <p:txBody>
          <a:bodyPr wrap="none" rtlCol="0">
            <a:spAutoFit/>
          </a:bodyPr>
          <a:lstStyle/>
          <a:p>
            <a:r>
              <a:rPr lang="it-IT" dirty="0" smtClean="0"/>
              <a:t>n. 14</a:t>
            </a:r>
            <a:endParaRPr lang="it-IT" dirty="0"/>
          </a:p>
        </p:txBody>
      </p:sp>
      <p:sp>
        <p:nvSpPr>
          <p:cNvPr id="16" name="TextBox 15"/>
          <p:cNvSpPr txBox="1"/>
          <p:nvPr/>
        </p:nvSpPr>
        <p:spPr>
          <a:xfrm>
            <a:off x="7325193" y="4573917"/>
            <a:ext cx="1701625" cy="1815882"/>
          </a:xfrm>
          <a:prstGeom prst="rect">
            <a:avLst/>
          </a:prstGeom>
          <a:noFill/>
        </p:spPr>
        <p:txBody>
          <a:bodyPr wrap="square" rtlCol="0">
            <a:spAutoFit/>
          </a:bodyPr>
          <a:lstStyle/>
          <a:p>
            <a:r>
              <a:rPr lang="it-IT" sz="1600" dirty="0" smtClean="0"/>
              <a:t>Da notare come la percentuale di reazioni avverse aumenti nel tempo (fenomeno che andrebbe indagato)</a:t>
            </a:r>
            <a:endParaRPr lang="it-IT" sz="1600" dirty="0"/>
          </a:p>
        </p:txBody>
      </p:sp>
    </p:spTree>
    <p:extLst>
      <p:ext uri="{BB962C8B-B14F-4D97-AF65-F5344CB8AC3E}">
        <p14:creationId xmlns:p14="http://schemas.microsoft.com/office/powerpoint/2010/main" val="734566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37</a:t>
            </a:fld>
            <a:endParaRPr lang="it-IT"/>
          </a:p>
        </p:txBody>
      </p:sp>
      <p:pic>
        <p:nvPicPr>
          <p:cNvPr id="3" name="Picture 2" descr="LaVerità 10-5-2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51" y="2130447"/>
            <a:ext cx="8686800" cy="2252935"/>
          </a:xfrm>
          <a:prstGeom prst="rect">
            <a:avLst/>
          </a:prstGeom>
        </p:spPr>
      </p:pic>
      <p:sp>
        <p:nvSpPr>
          <p:cNvPr id="4" name="TextBox 3"/>
          <p:cNvSpPr txBox="1"/>
          <p:nvPr/>
        </p:nvSpPr>
        <p:spPr>
          <a:xfrm>
            <a:off x="484451" y="720172"/>
            <a:ext cx="8366588" cy="1015663"/>
          </a:xfrm>
          <a:prstGeom prst="rect">
            <a:avLst/>
          </a:prstGeom>
          <a:noFill/>
        </p:spPr>
        <p:txBody>
          <a:bodyPr wrap="square" rtlCol="0">
            <a:spAutoFit/>
          </a:bodyPr>
          <a:lstStyle/>
          <a:p>
            <a:r>
              <a:rPr lang="it-IT" sz="2000" dirty="0" smtClean="0"/>
              <a:t>La trasmissione “Fuori dal coro” del 9-5-23 ha rivelato che </a:t>
            </a:r>
            <a:r>
              <a:rPr lang="it-IT" sz="2000" b="1" dirty="0" smtClean="0"/>
              <a:t>l’AIFA nascose deliberatamente 11 segnalazioni di reazioni avverse grav</a:t>
            </a:r>
            <a:r>
              <a:rPr lang="it-IT" sz="2000" dirty="0" smtClean="0"/>
              <a:t>i che riguardavano </a:t>
            </a:r>
            <a:r>
              <a:rPr lang="it-IT" sz="2000" b="1" dirty="0" smtClean="0"/>
              <a:t>neonati allattati al seno da madri vaccinate</a:t>
            </a:r>
            <a:endParaRPr lang="it-IT" sz="2000" b="1" dirty="0"/>
          </a:p>
        </p:txBody>
      </p:sp>
      <p:sp>
        <p:nvSpPr>
          <p:cNvPr id="5" name="TextBox 4"/>
          <p:cNvSpPr txBox="1"/>
          <p:nvPr/>
        </p:nvSpPr>
        <p:spPr>
          <a:xfrm>
            <a:off x="288051" y="4753134"/>
            <a:ext cx="3849469" cy="369332"/>
          </a:xfrm>
          <a:prstGeom prst="rect">
            <a:avLst/>
          </a:prstGeom>
          <a:noFill/>
        </p:spPr>
        <p:txBody>
          <a:bodyPr wrap="none" rtlCol="0">
            <a:spAutoFit/>
          </a:bodyPr>
          <a:lstStyle/>
          <a:p>
            <a:r>
              <a:rPr lang="it-IT" dirty="0" smtClean="0"/>
              <a:t>Notizia ripresa da La Verità del 10-5-23</a:t>
            </a:r>
            <a:endParaRPr lang="it-IT" dirty="0"/>
          </a:p>
        </p:txBody>
      </p:sp>
      <p:sp>
        <p:nvSpPr>
          <p:cNvPr id="6" name="TextBox 5"/>
          <p:cNvSpPr txBox="1"/>
          <p:nvPr/>
        </p:nvSpPr>
        <p:spPr>
          <a:xfrm>
            <a:off x="6898273" y="168873"/>
            <a:ext cx="1952766" cy="369332"/>
          </a:xfrm>
          <a:prstGeom prst="rect">
            <a:avLst/>
          </a:prstGeom>
          <a:solidFill>
            <a:srgbClr val="FFFF00"/>
          </a:solidFill>
          <a:ln>
            <a:solidFill>
              <a:srgbClr val="FF0000"/>
            </a:solidFill>
          </a:ln>
        </p:spPr>
        <p:txBody>
          <a:bodyPr wrap="none" rtlCol="0">
            <a:spAutoFit/>
          </a:bodyPr>
          <a:lstStyle/>
          <a:p>
            <a:r>
              <a:rPr lang="it-IT" dirty="0" smtClean="0"/>
              <a:t>AGGIORNAMENTO</a:t>
            </a:r>
            <a:endParaRPr lang="it-IT" dirty="0"/>
          </a:p>
        </p:txBody>
      </p:sp>
    </p:spTree>
    <p:extLst>
      <p:ext uri="{BB962C8B-B14F-4D97-AF65-F5344CB8AC3E}">
        <p14:creationId xmlns:p14="http://schemas.microsoft.com/office/powerpoint/2010/main" val="3160585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38</a:t>
            </a:fld>
            <a:endParaRPr lang="it-IT"/>
          </a:p>
        </p:txBody>
      </p:sp>
      <p:sp>
        <p:nvSpPr>
          <p:cNvPr id="4" name="Rectangle 3"/>
          <p:cNvSpPr/>
          <p:nvPr/>
        </p:nvSpPr>
        <p:spPr>
          <a:xfrm>
            <a:off x="788307" y="1036547"/>
            <a:ext cx="6069693" cy="5632312"/>
          </a:xfrm>
          <a:prstGeom prst="rect">
            <a:avLst/>
          </a:prstGeom>
        </p:spPr>
        <p:txBody>
          <a:bodyPr wrap="square">
            <a:spAutoFit/>
          </a:bodyPr>
          <a:lstStyle/>
          <a:p>
            <a:r>
              <a:rPr lang="it-IT" b="1" dirty="0"/>
              <a:t>Come si indaga una segnalazione</a:t>
            </a:r>
          </a:p>
          <a:p>
            <a:r>
              <a:rPr lang="it-IT" dirty="0"/>
              <a:t>Ogni segnalazione rappresenta un </a:t>
            </a:r>
            <a:r>
              <a:rPr lang="it-IT" b="1" dirty="0"/>
              <a:t>sospetto </a:t>
            </a:r>
            <a:r>
              <a:rPr lang="it-IT" dirty="0"/>
              <a:t>che richiede ulteriori approfondimenti, attraverso un processo che permette di stabilire una probabile relazione con la somministrazione del vaccino. Il processo di analisi del segnale segue modalità standardizzate riassunte in un algoritmo stabilito dal Comitato Consultivo Globale per la Sicurezza dei Vaccini (GACVS) dell’Organizzazione Mondiale della Sanità. Tale algoritmo tiene conto di:</a:t>
            </a:r>
          </a:p>
          <a:p>
            <a:r>
              <a:rPr lang="it-IT" dirty="0"/>
              <a:t>- relazione temporale fra la vaccinazione e la reazione segnalata;</a:t>
            </a:r>
          </a:p>
          <a:p>
            <a:r>
              <a:rPr lang="it-IT" dirty="0"/>
              <a:t>- presenza di possibili spiegazioni alternative;</a:t>
            </a:r>
          </a:p>
          <a:p>
            <a:r>
              <a:rPr lang="it-IT" dirty="0"/>
              <a:t>- prove a favore dell’associazione tra la vaccinazione e la reazione;</a:t>
            </a:r>
          </a:p>
          <a:p>
            <a:r>
              <a:rPr lang="it-IT" dirty="0"/>
              <a:t>- precedenti evidenze di letteratura;</a:t>
            </a:r>
          </a:p>
          <a:p>
            <a:r>
              <a:rPr lang="it-IT" dirty="0"/>
              <a:t>- frequenza dell’evento segnalato nella popolazione generale, anche non vaccinata;</a:t>
            </a:r>
          </a:p>
          <a:p>
            <a:r>
              <a:rPr lang="it-IT" dirty="0" smtClean="0"/>
              <a:t>- plausibilità </a:t>
            </a:r>
            <a:r>
              <a:rPr lang="it-IT" dirty="0"/>
              <a:t>biologica</a:t>
            </a:r>
            <a:r>
              <a:rPr lang="it-IT" dirty="0" smtClean="0"/>
              <a:t>.</a:t>
            </a:r>
          </a:p>
          <a:p>
            <a:endParaRPr lang="it-IT" dirty="0" smtClean="0"/>
          </a:p>
          <a:p>
            <a:r>
              <a:rPr lang="it-IT" dirty="0" smtClean="0"/>
              <a:t>(segue)</a:t>
            </a:r>
            <a:endParaRPr lang="it-IT" dirty="0"/>
          </a:p>
        </p:txBody>
      </p:sp>
      <p:sp>
        <p:nvSpPr>
          <p:cNvPr id="5" name="TextBox 4"/>
          <p:cNvSpPr txBox="1"/>
          <p:nvPr/>
        </p:nvSpPr>
        <p:spPr>
          <a:xfrm>
            <a:off x="905094" y="364981"/>
            <a:ext cx="2728556" cy="369332"/>
          </a:xfrm>
          <a:prstGeom prst="rect">
            <a:avLst/>
          </a:prstGeom>
          <a:noFill/>
        </p:spPr>
        <p:txBody>
          <a:bodyPr wrap="none" rtlCol="0">
            <a:spAutoFit/>
          </a:bodyPr>
          <a:lstStyle/>
          <a:p>
            <a:r>
              <a:rPr lang="it-IT" dirty="0" smtClean="0"/>
              <a:t>D</a:t>
            </a:r>
            <a:r>
              <a:rPr lang="en-US" dirty="0" smtClean="0"/>
              <a:t>a</a:t>
            </a:r>
            <a:r>
              <a:rPr lang="it-IT" dirty="0" smtClean="0"/>
              <a:t>l 14° Rapporto AIFA, p. 2</a:t>
            </a:r>
            <a:endParaRPr lang="it-IT" dirty="0"/>
          </a:p>
        </p:txBody>
      </p:sp>
    </p:spTree>
    <p:extLst>
      <p:ext uri="{BB962C8B-B14F-4D97-AF65-F5344CB8AC3E}">
        <p14:creationId xmlns:p14="http://schemas.microsoft.com/office/powerpoint/2010/main" val="4276912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39</a:t>
            </a:fld>
            <a:endParaRPr lang="it-IT"/>
          </a:p>
        </p:txBody>
      </p:sp>
      <p:sp>
        <p:nvSpPr>
          <p:cNvPr id="5" name="TextBox 4"/>
          <p:cNvSpPr txBox="1"/>
          <p:nvPr/>
        </p:nvSpPr>
        <p:spPr>
          <a:xfrm>
            <a:off x="458243" y="264164"/>
            <a:ext cx="8393426" cy="769441"/>
          </a:xfrm>
          <a:prstGeom prst="rect">
            <a:avLst/>
          </a:prstGeom>
          <a:noFill/>
        </p:spPr>
        <p:txBody>
          <a:bodyPr wrap="square" rtlCol="0">
            <a:spAutoFit/>
          </a:bodyPr>
          <a:lstStyle/>
          <a:p>
            <a:r>
              <a:rPr lang="it-IT" sz="2200" b="1" dirty="0" smtClean="0"/>
              <a:t>Analisi di confronto tra decessi attesi e decessi osservati dopo la vaccinazione     </a:t>
            </a:r>
            <a:r>
              <a:rPr lang="it-IT" sz="2000" dirty="0" smtClean="0"/>
              <a:t>(5° e 10° Rapporto </a:t>
            </a:r>
            <a:r>
              <a:rPr lang="it-IT" sz="2000" dirty="0" err="1" smtClean="0"/>
              <a:t>Aifa</a:t>
            </a:r>
            <a:r>
              <a:rPr lang="it-IT" sz="2000" dirty="0" smtClean="0"/>
              <a:t>)</a:t>
            </a:r>
          </a:p>
        </p:txBody>
      </p:sp>
      <p:sp>
        <p:nvSpPr>
          <p:cNvPr id="6" name="TextBox 5"/>
          <p:cNvSpPr txBox="1"/>
          <p:nvPr/>
        </p:nvSpPr>
        <p:spPr>
          <a:xfrm>
            <a:off x="458243" y="1421066"/>
            <a:ext cx="8224102" cy="4054956"/>
          </a:xfrm>
          <a:prstGeom prst="rect">
            <a:avLst/>
          </a:prstGeom>
          <a:noFill/>
        </p:spPr>
        <p:txBody>
          <a:bodyPr wrap="square" rtlCol="0">
            <a:spAutoFit/>
          </a:bodyPr>
          <a:lstStyle/>
          <a:p>
            <a:pPr>
              <a:spcBef>
                <a:spcPts val="900"/>
              </a:spcBef>
            </a:pPr>
            <a:r>
              <a:rPr lang="it-IT" sz="2200" b="1" dirty="0" smtClean="0"/>
              <a:t>Decessi attesi </a:t>
            </a:r>
            <a:r>
              <a:rPr lang="en-US" sz="2200" dirty="0" smtClean="0">
                <a:sym typeface="Wingdings"/>
              </a:rPr>
              <a:t> n. di </a:t>
            </a:r>
            <a:r>
              <a:rPr lang="en-US" sz="2200" dirty="0" err="1" smtClean="0">
                <a:sym typeface="Wingdings"/>
              </a:rPr>
              <a:t>decessi</a:t>
            </a:r>
            <a:r>
              <a:rPr lang="en-US" sz="2200" dirty="0" smtClean="0">
                <a:sym typeface="Wingdings"/>
              </a:rPr>
              <a:t> </a:t>
            </a:r>
            <a:r>
              <a:rPr lang="en-US" sz="2200" dirty="0" err="1" smtClean="0">
                <a:sym typeface="Wingdings"/>
              </a:rPr>
              <a:t>che</a:t>
            </a:r>
            <a:r>
              <a:rPr lang="en-US" sz="2200" dirty="0" smtClean="0">
                <a:sym typeface="Wingdings"/>
              </a:rPr>
              <a:t> ci </a:t>
            </a:r>
            <a:r>
              <a:rPr lang="en-US" sz="2200" dirty="0" err="1" smtClean="0">
                <a:sym typeface="Wingdings"/>
              </a:rPr>
              <a:t>si</a:t>
            </a:r>
            <a:r>
              <a:rPr lang="en-US" sz="2200" dirty="0" smtClean="0">
                <a:sym typeface="Wingdings"/>
              </a:rPr>
              <a:t> </a:t>
            </a:r>
            <a:r>
              <a:rPr lang="en-US" sz="2200" dirty="0" err="1" smtClean="0">
                <a:sym typeface="Wingdings"/>
              </a:rPr>
              <a:t>aspetta</a:t>
            </a:r>
            <a:r>
              <a:rPr lang="en-US" sz="2200" dirty="0" smtClean="0">
                <a:sym typeface="Wingdings"/>
              </a:rPr>
              <a:t> di </a:t>
            </a:r>
            <a:r>
              <a:rPr lang="en-US" sz="2200" dirty="0" err="1" smtClean="0">
                <a:sym typeface="Wingdings"/>
              </a:rPr>
              <a:t>osservare</a:t>
            </a:r>
            <a:r>
              <a:rPr lang="en-US" sz="2200" dirty="0" smtClean="0">
                <a:sym typeface="Wingdings"/>
              </a:rPr>
              <a:t> </a:t>
            </a:r>
            <a:r>
              <a:rPr lang="en-US" sz="2200" dirty="0" err="1" smtClean="0">
                <a:sym typeface="Wingdings"/>
              </a:rPr>
              <a:t>nella</a:t>
            </a:r>
            <a:r>
              <a:rPr lang="en-US" sz="2200" dirty="0" smtClean="0">
                <a:sym typeface="Wingdings"/>
              </a:rPr>
              <a:t> </a:t>
            </a:r>
            <a:r>
              <a:rPr lang="en-US" sz="2200" dirty="0" err="1" smtClean="0">
                <a:sym typeface="Wingdings"/>
              </a:rPr>
              <a:t>popolazione</a:t>
            </a:r>
            <a:r>
              <a:rPr lang="en-US" sz="2200" dirty="0" smtClean="0">
                <a:sym typeface="Wingdings"/>
              </a:rPr>
              <a:t> </a:t>
            </a:r>
            <a:r>
              <a:rPr lang="en-US" sz="2200" dirty="0" err="1" smtClean="0">
                <a:sym typeface="Wingdings"/>
              </a:rPr>
              <a:t>dei</a:t>
            </a:r>
            <a:r>
              <a:rPr lang="en-US" sz="2200" dirty="0" smtClean="0">
                <a:sym typeface="Wingdings"/>
              </a:rPr>
              <a:t> </a:t>
            </a:r>
            <a:r>
              <a:rPr lang="en-US" sz="2200" dirty="0" err="1" smtClean="0">
                <a:sym typeface="Wingdings"/>
              </a:rPr>
              <a:t>vaccinati</a:t>
            </a:r>
            <a:r>
              <a:rPr lang="en-US" sz="2200" dirty="0" smtClean="0">
                <a:sym typeface="Wingdings"/>
              </a:rPr>
              <a:t>, </a:t>
            </a:r>
            <a:r>
              <a:rPr lang="en-US" sz="2200" dirty="0" err="1" smtClean="0">
                <a:sym typeface="Wingdings"/>
              </a:rPr>
              <a:t>stimato</a:t>
            </a:r>
            <a:r>
              <a:rPr lang="en-US" sz="2200" dirty="0" smtClean="0">
                <a:sym typeface="Wingdings"/>
              </a:rPr>
              <a:t> in base </a:t>
            </a:r>
            <a:r>
              <a:rPr lang="en-US" sz="2200" dirty="0" err="1" smtClean="0">
                <a:sym typeface="Wingdings"/>
              </a:rPr>
              <a:t>alla</a:t>
            </a:r>
            <a:r>
              <a:rPr lang="en-US" sz="2200" dirty="0" smtClean="0">
                <a:sym typeface="Wingdings"/>
              </a:rPr>
              <a:t> </a:t>
            </a:r>
            <a:r>
              <a:rPr lang="en-US" sz="2200" dirty="0" err="1" smtClean="0">
                <a:sym typeface="Wingdings"/>
              </a:rPr>
              <a:t>mortalità</a:t>
            </a:r>
            <a:r>
              <a:rPr lang="en-US" sz="2200" dirty="0" smtClean="0">
                <a:sym typeface="Wingdings"/>
              </a:rPr>
              <a:t> </a:t>
            </a:r>
            <a:r>
              <a:rPr lang="en-US" sz="2200" dirty="0" err="1" smtClean="0">
                <a:sym typeface="Wingdings"/>
              </a:rPr>
              <a:t>avutasi</a:t>
            </a:r>
            <a:r>
              <a:rPr lang="en-US" sz="2200" dirty="0" smtClean="0">
                <a:sym typeface="Wingdings"/>
              </a:rPr>
              <a:t> </a:t>
            </a:r>
            <a:r>
              <a:rPr lang="en-US" sz="2200" dirty="0" err="1" smtClean="0">
                <a:sym typeface="Wingdings"/>
              </a:rPr>
              <a:t>nel</a:t>
            </a:r>
            <a:r>
              <a:rPr lang="en-US" sz="2200" dirty="0" smtClean="0">
                <a:sym typeface="Wingdings"/>
              </a:rPr>
              <a:t> 2019 (per </a:t>
            </a:r>
            <a:r>
              <a:rPr lang="en-US" sz="2200" dirty="0" err="1" smtClean="0">
                <a:sym typeface="Wingdings"/>
              </a:rPr>
              <a:t>tutte</a:t>
            </a:r>
            <a:r>
              <a:rPr lang="en-US" sz="2200" dirty="0" smtClean="0">
                <a:sym typeface="Wingdings"/>
              </a:rPr>
              <a:t> le cause)</a:t>
            </a:r>
          </a:p>
          <a:p>
            <a:pPr>
              <a:spcBef>
                <a:spcPts val="900"/>
              </a:spcBef>
            </a:pPr>
            <a:endParaRPr lang="en-US" sz="2200" dirty="0">
              <a:sym typeface="Wingdings"/>
            </a:endParaRPr>
          </a:p>
          <a:p>
            <a:pPr>
              <a:spcBef>
                <a:spcPts val="900"/>
              </a:spcBef>
            </a:pPr>
            <a:r>
              <a:rPr lang="en-US" sz="2200" b="1" dirty="0" err="1" smtClean="0">
                <a:sym typeface="Wingdings"/>
              </a:rPr>
              <a:t>Decessi</a:t>
            </a:r>
            <a:r>
              <a:rPr lang="en-US" sz="2200" b="1" dirty="0" smtClean="0">
                <a:sym typeface="Wingdings"/>
              </a:rPr>
              <a:t> </a:t>
            </a:r>
            <a:r>
              <a:rPr lang="en-US" sz="2200" b="1" dirty="0" err="1" smtClean="0">
                <a:sym typeface="Wingdings"/>
              </a:rPr>
              <a:t>osservati</a:t>
            </a:r>
            <a:r>
              <a:rPr lang="en-US" sz="2200" b="1" dirty="0" smtClean="0">
                <a:sym typeface="Wingdings"/>
              </a:rPr>
              <a:t> </a:t>
            </a:r>
            <a:r>
              <a:rPr lang="en-US" sz="2200" dirty="0" smtClean="0">
                <a:sym typeface="Wingdings"/>
              </a:rPr>
              <a:t> </a:t>
            </a:r>
            <a:r>
              <a:rPr lang="en-US" sz="2200" dirty="0" err="1" smtClean="0">
                <a:sym typeface="Wingdings"/>
              </a:rPr>
              <a:t>dovrebbero</a:t>
            </a:r>
            <a:r>
              <a:rPr lang="en-US" sz="2200" dirty="0" smtClean="0">
                <a:sym typeface="Wingdings"/>
              </a:rPr>
              <a:t> </a:t>
            </a:r>
            <a:r>
              <a:rPr lang="en-US" sz="2200" dirty="0" err="1" smtClean="0">
                <a:sym typeface="Wingdings"/>
              </a:rPr>
              <a:t>essere</a:t>
            </a:r>
            <a:r>
              <a:rPr lang="en-US" sz="2200" dirty="0" smtClean="0">
                <a:sym typeface="Wingdings"/>
              </a:rPr>
              <a:t> </a:t>
            </a:r>
            <a:r>
              <a:rPr lang="en-US" sz="2200" dirty="0" err="1" smtClean="0">
                <a:sym typeface="Wingdings"/>
              </a:rPr>
              <a:t>quelli</a:t>
            </a:r>
            <a:r>
              <a:rPr lang="en-US" sz="2200" dirty="0" smtClean="0">
                <a:sym typeface="Wingdings"/>
              </a:rPr>
              <a:t> </a:t>
            </a:r>
            <a:r>
              <a:rPr lang="en-US" sz="2200" dirty="0" err="1" smtClean="0">
                <a:sym typeface="Wingdings"/>
              </a:rPr>
              <a:t>verificatisi</a:t>
            </a:r>
            <a:r>
              <a:rPr lang="en-US" sz="2200" dirty="0" smtClean="0">
                <a:sym typeface="Wingdings"/>
              </a:rPr>
              <a:t> </a:t>
            </a:r>
            <a:r>
              <a:rPr lang="en-US" sz="2200" dirty="0" err="1" smtClean="0">
                <a:sym typeface="Wingdings"/>
              </a:rPr>
              <a:t>nella</a:t>
            </a:r>
            <a:r>
              <a:rPr lang="en-US" sz="2200" dirty="0" smtClean="0">
                <a:sym typeface="Wingdings"/>
              </a:rPr>
              <a:t> </a:t>
            </a:r>
            <a:r>
              <a:rPr lang="en-US" sz="2200" dirty="0" err="1" smtClean="0">
                <a:sym typeface="Wingdings"/>
              </a:rPr>
              <a:t>popolazione</a:t>
            </a:r>
            <a:r>
              <a:rPr lang="en-US" sz="2200" dirty="0" smtClean="0">
                <a:sym typeface="Wingdings"/>
              </a:rPr>
              <a:t> </a:t>
            </a:r>
            <a:r>
              <a:rPr lang="en-US" sz="2200" dirty="0" err="1" smtClean="0">
                <a:sym typeface="Wingdings"/>
              </a:rPr>
              <a:t>dei</a:t>
            </a:r>
            <a:r>
              <a:rPr lang="en-US" sz="2200" dirty="0" smtClean="0">
                <a:sym typeface="Wingdings"/>
              </a:rPr>
              <a:t> </a:t>
            </a:r>
            <a:r>
              <a:rPr lang="en-US" sz="2200" dirty="0" err="1" smtClean="0">
                <a:sym typeface="Wingdings"/>
              </a:rPr>
              <a:t>vaccinati</a:t>
            </a:r>
            <a:r>
              <a:rPr lang="en-US" sz="2200" dirty="0" smtClean="0">
                <a:sym typeface="Wingdings"/>
              </a:rPr>
              <a:t> (per </a:t>
            </a:r>
            <a:r>
              <a:rPr lang="en-US" sz="2200" dirty="0" err="1" smtClean="0">
                <a:sym typeface="Wingdings"/>
              </a:rPr>
              <a:t>tutte</a:t>
            </a:r>
            <a:r>
              <a:rPr lang="en-US" sz="2200" dirty="0" smtClean="0">
                <a:sym typeface="Wingdings"/>
              </a:rPr>
              <a:t> le cause)</a:t>
            </a:r>
          </a:p>
          <a:p>
            <a:pPr>
              <a:spcBef>
                <a:spcPts val="900"/>
              </a:spcBef>
            </a:pPr>
            <a:r>
              <a:rPr lang="en-US" sz="2200" dirty="0" err="1" smtClean="0">
                <a:sym typeface="Wingdings"/>
              </a:rPr>
              <a:t>Invece</a:t>
            </a:r>
            <a:r>
              <a:rPr lang="en-US" sz="2200" dirty="0" smtClean="0">
                <a:sym typeface="Wingdings"/>
              </a:rPr>
              <a:t> AIFA </a:t>
            </a:r>
            <a:r>
              <a:rPr lang="en-US" sz="2200" dirty="0" err="1" smtClean="0">
                <a:sym typeface="Wingdings"/>
              </a:rPr>
              <a:t>considera</a:t>
            </a:r>
            <a:r>
              <a:rPr lang="en-US" sz="2200" dirty="0" smtClean="0">
                <a:sym typeface="Wingdings"/>
              </a:rPr>
              <a:t> solo </a:t>
            </a:r>
            <a:r>
              <a:rPr lang="en-US" sz="2200" dirty="0" err="1" smtClean="0">
                <a:sym typeface="Wingdings"/>
              </a:rPr>
              <a:t>il</a:t>
            </a:r>
            <a:r>
              <a:rPr lang="en-US" sz="2200" dirty="0" smtClean="0">
                <a:sym typeface="Wingdings"/>
              </a:rPr>
              <a:t> </a:t>
            </a:r>
            <a:r>
              <a:rPr lang="en-US" sz="2200" dirty="0" err="1" smtClean="0">
                <a:sym typeface="Wingdings"/>
              </a:rPr>
              <a:t>numero</a:t>
            </a:r>
            <a:r>
              <a:rPr lang="en-US" sz="2200" dirty="0" smtClean="0">
                <a:sym typeface="Wingdings"/>
              </a:rPr>
              <a:t> di </a:t>
            </a:r>
            <a:r>
              <a:rPr lang="en-US" sz="2200" dirty="0" err="1" smtClean="0">
                <a:sym typeface="Wingdings"/>
              </a:rPr>
              <a:t>decessi</a:t>
            </a:r>
            <a:r>
              <a:rPr lang="en-US" sz="2200" dirty="0" smtClean="0">
                <a:sym typeface="Wingdings"/>
              </a:rPr>
              <a:t> </a:t>
            </a:r>
            <a:r>
              <a:rPr lang="en-US" sz="2200" dirty="0" err="1" smtClean="0">
                <a:sym typeface="Wingdings"/>
              </a:rPr>
              <a:t>segnalati</a:t>
            </a:r>
            <a:r>
              <a:rPr lang="en-US" sz="2200" dirty="0" smtClean="0">
                <a:sym typeface="Wingdings"/>
              </a:rPr>
              <a:t> per </a:t>
            </a:r>
            <a:r>
              <a:rPr lang="en-US" sz="2200" dirty="0" err="1" smtClean="0">
                <a:sym typeface="Wingdings"/>
              </a:rPr>
              <a:t>sospetta</a:t>
            </a:r>
            <a:r>
              <a:rPr lang="en-US" sz="2200" dirty="0" smtClean="0">
                <a:sym typeface="Wingdings"/>
              </a:rPr>
              <a:t> </a:t>
            </a:r>
            <a:r>
              <a:rPr lang="en-US" sz="2200" dirty="0" err="1" smtClean="0">
                <a:sym typeface="Wingdings"/>
              </a:rPr>
              <a:t>responsabilità</a:t>
            </a:r>
            <a:r>
              <a:rPr lang="en-US" sz="2200" dirty="0" smtClean="0">
                <a:sym typeface="Wingdings"/>
              </a:rPr>
              <a:t> del </a:t>
            </a:r>
            <a:r>
              <a:rPr lang="en-US" sz="2200" dirty="0" err="1" smtClean="0">
                <a:sym typeface="Wingdings"/>
              </a:rPr>
              <a:t>vaccino</a:t>
            </a:r>
            <a:r>
              <a:rPr lang="en-US" sz="2200" dirty="0" smtClean="0">
                <a:sym typeface="Wingdings"/>
              </a:rPr>
              <a:t>.</a:t>
            </a:r>
          </a:p>
          <a:p>
            <a:pPr>
              <a:spcBef>
                <a:spcPts val="900"/>
              </a:spcBef>
            </a:pPr>
            <a:endParaRPr lang="en-US" sz="2200" dirty="0">
              <a:sym typeface="Wingdings"/>
            </a:endParaRPr>
          </a:p>
          <a:p>
            <a:pPr>
              <a:spcBef>
                <a:spcPts val="900"/>
              </a:spcBef>
            </a:pPr>
            <a:r>
              <a:rPr lang="en-US" sz="2200" dirty="0" err="1" smtClean="0">
                <a:sym typeface="Wingdings"/>
              </a:rPr>
              <a:t>Oltre</a:t>
            </a:r>
            <a:r>
              <a:rPr lang="en-US" sz="2200" dirty="0" smtClean="0">
                <a:sym typeface="Wingdings"/>
              </a:rPr>
              <a:t> a </a:t>
            </a:r>
            <a:r>
              <a:rPr lang="en-US" sz="2200" dirty="0" err="1" smtClean="0">
                <a:sym typeface="Wingdings"/>
              </a:rPr>
              <a:t>ciò</a:t>
            </a:r>
            <a:r>
              <a:rPr lang="en-US" sz="2200" dirty="0" smtClean="0">
                <a:sym typeface="Wingdings"/>
              </a:rPr>
              <a:t>, AIFA </a:t>
            </a:r>
            <a:r>
              <a:rPr lang="en-US" sz="2200" dirty="0" err="1" smtClean="0">
                <a:sym typeface="Wingdings"/>
              </a:rPr>
              <a:t>gonfia</a:t>
            </a:r>
            <a:r>
              <a:rPr lang="en-US" sz="2200" dirty="0" smtClean="0">
                <a:sym typeface="Wingdings"/>
              </a:rPr>
              <a:t> </a:t>
            </a:r>
            <a:r>
              <a:rPr lang="en-US" sz="2200" dirty="0" err="1" smtClean="0">
                <a:sym typeface="Wingdings"/>
              </a:rPr>
              <a:t>anche</a:t>
            </a:r>
            <a:r>
              <a:rPr lang="en-US" sz="2200" dirty="0" smtClean="0">
                <a:sym typeface="Wingdings"/>
              </a:rPr>
              <a:t> la </a:t>
            </a:r>
            <a:r>
              <a:rPr lang="en-US" sz="2200" dirty="0" err="1" smtClean="0">
                <a:sym typeface="Wingdings"/>
              </a:rPr>
              <a:t>stima</a:t>
            </a:r>
            <a:r>
              <a:rPr lang="en-US" sz="2200" dirty="0" smtClean="0">
                <a:sym typeface="Wingdings"/>
              </a:rPr>
              <a:t> </a:t>
            </a:r>
            <a:r>
              <a:rPr lang="en-US" sz="2200" dirty="0" err="1" smtClean="0">
                <a:sym typeface="Wingdings"/>
              </a:rPr>
              <a:t>dei</a:t>
            </a:r>
            <a:r>
              <a:rPr lang="en-US" sz="2200" dirty="0" smtClean="0">
                <a:sym typeface="Wingdings"/>
              </a:rPr>
              <a:t> </a:t>
            </a:r>
            <a:r>
              <a:rPr lang="en-US" sz="2200" dirty="0" err="1" smtClean="0">
                <a:sym typeface="Wingdings"/>
              </a:rPr>
              <a:t>decessi</a:t>
            </a:r>
            <a:r>
              <a:rPr lang="en-US" sz="2200" dirty="0" smtClean="0">
                <a:sym typeface="Wingdings"/>
              </a:rPr>
              <a:t> </a:t>
            </a:r>
            <a:r>
              <a:rPr lang="en-US" sz="2200" dirty="0" err="1" smtClean="0">
                <a:sym typeface="Wingdings"/>
              </a:rPr>
              <a:t>attesi</a:t>
            </a:r>
            <a:r>
              <a:rPr lang="mr-IN" sz="2200" dirty="0" smtClean="0">
                <a:sym typeface="Wingdings"/>
              </a:rPr>
              <a:t>…</a:t>
            </a:r>
            <a:endParaRPr lang="it-IT" sz="2200" dirty="0"/>
          </a:p>
        </p:txBody>
      </p:sp>
    </p:spTree>
    <p:extLst>
      <p:ext uri="{BB962C8B-B14F-4D97-AF65-F5344CB8AC3E}">
        <p14:creationId xmlns:p14="http://schemas.microsoft.com/office/powerpoint/2010/main" val="244115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fld id="{F531DF91-7B6C-3A4F-BE18-9CEDD98A589C}" type="slidenum">
              <a:rPr lang="it-IT" sz="1000" b="0"/>
              <a:pPr eaLnBrk="1" hangingPunct="1"/>
              <a:t>4</a:t>
            </a:fld>
            <a:endParaRPr lang="it-IT" sz="1000" b="0"/>
          </a:p>
        </p:txBody>
      </p:sp>
      <p:sp>
        <p:nvSpPr>
          <p:cNvPr id="122884" name="TextBox 12"/>
          <p:cNvSpPr txBox="1">
            <a:spLocks noChangeArrowheads="1"/>
          </p:cNvSpPr>
          <p:nvPr/>
        </p:nvSpPr>
        <p:spPr bwMode="auto">
          <a:xfrm>
            <a:off x="683568" y="26064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r>
              <a:rPr lang="en-US" sz="2400" dirty="0" smtClean="0">
                <a:solidFill>
                  <a:srgbClr val="0000FF"/>
                </a:solidFill>
              </a:rPr>
              <a:t>Le </a:t>
            </a:r>
            <a:r>
              <a:rPr lang="en-US" sz="2400" dirty="0" err="1" smtClean="0">
                <a:solidFill>
                  <a:srgbClr val="0000FF"/>
                </a:solidFill>
              </a:rPr>
              <a:t>statistiche</a:t>
            </a:r>
            <a:r>
              <a:rPr lang="en-US" sz="2400" dirty="0" smtClean="0">
                <a:solidFill>
                  <a:srgbClr val="0000FF"/>
                </a:solidFill>
              </a:rPr>
              <a:t> </a:t>
            </a:r>
            <a:r>
              <a:rPr lang="en-US" sz="2400" dirty="0" err="1" smtClean="0">
                <a:solidFill>
                  <a:srgbClr val="0000FF"/>
                </a:solidFill>
              </a:rPr>
              <a:t>sulla</a:t>
            </a:r>
            <a:r>
              <a:rPr lang="en-US" sz="2400" dirty="0" smtClean="0">
                <a:solidFill>
                  <a:srgbClr val="0000FF"/>
                </a:solidFill>
              </a:rPr>
              <a:t> </a:t>
            </a:r>
            <a:r>
              <a:rPr lang="en-US" sz="2400" dirty="0" err="1" smtClean="0">
                <a:solidFill>
                  <a:srgbClr val="0000FF"/>
                </a:solidFill>
              </a:rPr>
              <a:t>mortalità</a:t>
            </a:r>
            <a:r>
              <a:rPr lang="en-US" sz="2400" dirty="0" smtClean="0">
                <a:solidFill>
                  <a:srgbClr val="0000FF"/>
                </a:solidFill>
              </a:rPr>
              <a:t> </a:t>
            </a:r>
            <a:r>
              <a:rPr lang="en-US" sz="2400" dirty="0" err="1" smtClean="0">
                <a:solidFill>
                  <a:srgbClr val="0000FF"/>
                </a:solidFill>
              </a:rPr>
              <a:t>Covid</a:t>
            </a:r>
            <a:endParaRPr lang="en-US" dirty="0">
              <a:solidFill>
                <a:srgbClr val="0000FF"/>
              </a:solidFill>
            </a:endParaRPr>
          </a:p>
        </p:txBody>
      </p:sp>
      <p:sp>
        <p:nvSpPr>
          <p:cNvPr id="3" name="TextBox 2"/>
          <p:cNvSpPr txBox="1"/>
          <p:nvPr/>
        </p:nvSpPr>
        <p:spPr>
          <a:xfrm>
            <a:off x="690118" y="1000949"/>
            <a:ext cx="8143848" cy="769441"/>
          </a:xfrm>
          <a:prstGeom prst="rect">
            <a:avLst/>
          </a:prstGeom>
          <a:noFill/>
        </p:spPr>
        <p:txBody>
          <a:bodyPr wrap="square" rtlCol="0">
            <a:spAutoFit/>
          </a:bodyPr>
          <a:lstStyle/>
          <a:p>
            <a:pPr>
              <a:spcAft>
                <a:spcPts val="600"/>
              </a:spcAft>
            </a:pPr>
            <a:r>
              <a:rPr lang="it-IT" sz="2200" dirty="0" smtClean="0"/>
              <a:t>“Morti </a:t>
            </a:r>
            <a:r>
              <a:rPr lang="it-IT" sz="2200" dirty="0" err="1" smtClean="0"/>
              <a:t>Covid</a:t>
            </a:r>
            <a:r>
              <a:rPr lang="it-IT" sz="2200" dirty="0" smtClean="0"/>
              <a:t>” secondo i dati dell’ </a:t>
            </a:r>
            <a:r>
              <a:rPr lang="it-IT" sz="2200" i="1" dirty="0" smtClean="0"/>
              <a:t>Istituto Superiore di Sanità </a:t>
            </a:r>
            <a:r>
              <a:rPr lang="it-IT" sz="2200" dirty="0" smtClean="0"/>
              <a:t>(ISS)/ Ministero della Salute:</a:t>
            </a:r>
          </a:p>
        </p:txBody>
      </p:sp>
      <p:graphicFrame>
        <p:nvGraphicFramePr>
          <p:cNvPr id="6" name="Table 5"/>
          <p:cNvGraphicFramePr>
            <a:graphicFrameLocks noGrp="1"/>
          </p:cNvGraphicFramePr>
          <p:nvPr>
            <p:extLst>
              <p:ext uri="{D42A27DB-BD31-4B8C-83A1-F6EECF244321}">
                <p14:modId xmlns:p14="http://schemas.microsoft.com/office/powerpoint/2010/main" val="2526984620"/>
              </p:ext>
            </p:extLst>
          </p:nvPr>
        </p:nvGraphicFramePr>
        <p:xfrm>
          <a:off x="690118" y="2044627"/>
          <a:ext cx="4478782" cy="1889760"/>
        </p:xfrm>
        <a:graphic>
          <a:graphicData uri="http://schemas.openxmlformats.org/drawingml/2006/table">
            <a:tbl>
              <a:tblPr firstRow="1" bandRow="1">
                <a:tableStyleId>{5C22544A-7EE6-4342-B048-85BDC9FD1C3A}</a:tableStyleId>
              </a:tblPr>
              <a:tblGrid>
                <a:gridCol w="1886733"/>
                <a:gridCol w="2592049"/>
              </a:tblGrid>
              <a:tr h="370840">
                <a:tc>
                  <a:txBody>
                    <a:bodyPr/>
                    <a:lstStyle/>
                    <a:p>
                      <a:pPr algn="ctr"/>
                      <a:r>
                        <a:rPr lang="it-IT" sz="2000" dirty="0" smtClean="0">
                          <a:solidFill>
                            <a:schemeClr val="tx1"/>
                          </a:solidFill>
                        </a:rPr>
                        <a:t>anno</a:t>
                      </a:r>
                      <a:endParaRPr lang="it-IT" sz="200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it-IT" sz="2000" dirty="0" smtClean="0">
                          <a:solidFill>
                            <a:schemeClr val="tx1"/>
                          </a:solidFill>
                        </a:rPr>
                        <a:t>decessi “</a:t>
                      </a:r>
                      <a:r>
                        <a:rPr lang="it-IT" sz="2000" dirty="0" err="1" smtClean="0">
                          <a:solidFill>
                            <a:schemeClr val="tx1"/>
                          </a:solidFill>
                        </a:rPr>
                        <a:t>Covid</a:t>
                      </a:r>
                      <a:r>
                        <a:rPr lang="it-IT" sz="2000" dirty="0" smtClean="0">
                          <a:solidFill>
                            <a:schemeClr val="tx1"/>
                          </a:solidFill>
                        </a:rPr>
                        <a:t>”</a:t>
                      </a:r>
                      <a:r>
                        <a:rPr lang="it-IT" sz="2000" baseline="30000" dirty="0" smtClean="0">
                          <a:solidFill>
                            <a:schemeClr val="tx1"/>
                          </a:solidFill>
                        </a:rPr>
                        <a:t>(a) </a:t>
                      </a:r>
                      <a:r>
                        <a:rPr lang="it-IT" sz="2000" baseline="0" dirty="0" smtClean="0">
                          <a:solidFill>
                            <a:schemeClr val="tx1"/>
                          </a:solidFill>
                        </a:rPr>
                        <a:t>cumulati </a:t>
                      </a:r>
                      <a:r>
                        <a:rPr lang="it-IT" sz="2000" b="0" dirty="0" smtClean="0">
                          <a:solidFill>
                            <a:schemeClr val="tx1"/>
                          </a:solidFill>
                        </a:rPr>
                        <a:t>(dati ISS)</a:t>
                      </a:r>
                      <a:endParaRPr lang="it-IT" sz="2000" b="0"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370840">
                <a:tc>
                  <a:txBody>
                    <a:bodyPr/>
                    <a:lstStyle/>
                    <a:p>
                      <a:pPr algn="ctr"/>
                      <a:r>
                        <a:rPr lang="it-IT" sz="2000" dirty="0" smtClean="0"/>
                        <a:t>2020</a:t>
                      </a:r>
                      <a:endParaRPr lang="it-IT" sz="2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000" dirty="0" smtClean="0"/>
                        <a:t>74.159 </a:t>
                      </a:r>
                      <a:endParaRPr lang="it-IT" sz="2000" dirty="0"/>
                    </a:p>
                  </a:txBody>
                  <a:tcPr>
                    <a:lnT w="12700" cap="flat" cmpd="sng" algn="ctr">
                      <a:solidFill>
                        <a:scrgbClr r="0" g="0" b="0"/>
                      </a:solidFill>
                      <a:prstDash val="solid"/>
                      <a:round/>
                      <a:headEnd type="none" w="med" len="med"/>
                      <a:tailEnd type="none" w="med" len="med"/>
                    </a:lnT>
                  </a:tcPr>
                </a:tc>
              </a:tr>
              <a:tr h="370840">
                <a:tc>
                  <a:txBody>
                    <a:bodyPr/>
                    <a:lstStyle/>
                    <a:p>
                      <a:pPr algn="ctr"/>
                      <a:r>
                        <a:rPr lang="it-IT" sz="2000" dirty="0" smtClean="0"/>
                        <a:t>2021</a:t>
                      </a:r>
                      <a:endParaRPr lang="it-IT" sz="2000" dirty="0"/>
                    </a:p>
                  </a:txBody>
                  <a:tcPr>
                    <a:lnL w="12700" cap="flat" cmpd="sng" algn="ctr">
                      <a:solidFill>
                        <a:scrgbClr r="0" g="0" b="0"/>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000" dirty="0" smtClean="0"/>
                        <a:t>137.402</a:t>
                      </a:r>
                    </a:p>
                  </a:txBody>
                  <a:tcPr/>
                </a:tc>
              </a:tr>
              <a:tr h="370840">
                <a:tc>
                  <a:txBody>
                    <a:bodyPr/>
                    <a:lstStyle/>
                    <a:p>
                      <a:pPr algn="ctr"/>
                      <a:r>
                        <a:rPr lang="it-IT" dirty="0" smtClean="0"/>
                        <a:t>2022</a:t>
                      </a:r>
                      <a:endParaRPr lang="it-IT"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cs-CZ" sz="2000" dirty="0" smtClean="0"/>
                        <a:t>183.936</a:t>
                      </a:r>
                      <a:endParaRPr lang="it-IT" sz="2000" dirty="0"/>
                    </a:p>
                  </a:txBody>
                  <a:tcPr>
                    <a:lnB w="12700" cap="flat" cmpd="sng" algn="ctr">
                      <a:solidFill>
                        <a:scrgbClr r="0" g="0" b="0"/>
                      </a:solidFill>
                      <a:prstDash val="solid"/>
                      <a:round/>
                      <a:headEnd type="none" w="med" len="med"/>
                      <a:tailEnd type="none" w="med" len="med"/>
                    </a:lnB>
                  </a:tcPr>
                </a:tc>
              </a:tr>
            </a:tbl>
          </a:graphicData>
        </a:graphic>
      </p:graphicFrame>
      <p:sp>
        <p:nvSpPr>
          <p:cNvPr id="2" name="TextBox 1"/>
          <p:cNvSpPr txBox="1"/>
          <p:nvPr/>
        </p:nvSpPr>
        <p:spPr>
          <a:xfrm>
            <a:off x="618559" y="5710019"/>
            <a:ext cx="7913609" cy="707886"/>
          </a:xfrm>
          <a:prstGeom prst="rect">
            <a:avLst/>
          </a:prstGeom>
          <a:noFill/>
        </p:spPr>
        <p:txBody>
          <a:bodyPr wrap="square" rtlCol="0">
            <a:spAutoFit/>
          </a:bodyPr>
          <a:lstStyle/>
          <a:p>
            <a:r>
              <a:rPr lang="it-IT" sz="2000" b="1" dirty="0" smtClean="0">
                <a:solidFill>
                  <a:srgbClr val="660066"/>
                </a:solidFill>
              </a:rPr>
              <a:t>La quasi totalità della gente non ha mai saputo che queste cifre non rappresentano la reale mortalità da </a:t>
            </a:r>
            <a:r>
              <a:rPr lang="it-IT" sz="2000" b="1" dirty="0" err="1" smtClean="0">
                <a:solidFill>
                  <a:srgbClr val="660066"/>
                </a:solidFill>
              </a:rPr>
              <a:t>Covid</a:t>
            </a:r>
            <a:r>
              <a:rPr lang="it-IT" sz="2000" b="1" dirty="0">
                <a:solidFill>
                  <a:srgbClr val="660066"/>
                </a:solidFill>
              </a:rPr>
              <a:t>.</a:t>
            </a:r>
          </a:p>
        </p:txBody>
      </p:sp>
      <p:sp>
        <p:nvSpPr>
          <p:cNvPr id="4" name="Rectangle 3"/>
          <p:cNvSpPr/>
          <p:nvPr/>
        </p:nvSpPr>
        <p:spPr>
          <a:xfrm>
            <a:off x="636646" y="4285994"/>
            <a:ext cx="7842050" cy="1061829"/>
          </a:xfrm>
          <a:prstGeom prst="rect">
            <a:avLst/>
          </a:prstGeom>
        </p:spPr>
        <p:txBody>
          <a:bodyPr wrap="square">
            <a:spAutoFit/>
          </a:bodyPr>
          <a:lstStyle/>
          <a:p>
            <a:pPr>
              <a:spcBef>
                <a:spcPts val="600"/>
              </a:spcBef>
              <a:spcAft>
                <a:spcPts val="600"/>
              </a:spcAft>
            </a:pPr>
            <a:r>
              <a:rPr lang="it-IT" sz="2100" dirty="0"/>
              <a:t>Fin dall’inizio della pandemia, sono stati classificati come </a:t>
            </a:r>
            <a:r>
              <a:rPr lang="it-IT" sz="2100" b="1" dirty="0"/>
              <a:t>“morti </a:t>
            </a:r>
            <a:r>
              <a:rPr lang="it-IT" sz="2100" b="1" dirty="0" err="1"/>
              <a:t>Covid</a:t>
            </a:r>
            <a:r>
              <a:rPr lang="it-IT" sz="2100" b="1" dirty="0"/>
              <a:t>”</a:t>
            </a:r>
            <a:r>
              <a:rPr lang="it-IT" sz="2100" dirty="0"/>
              <a:t> tutti gli individui trovati </a:t>
            </a:r>
            <a:r>
              <a:rPr lang="it-IT" sz="2100" b="1" dirty="0"/>
              <a:t>positivi al SARS-CoV-2 </a:t>
            </a:r>
            <a:r>
              <a:rPr lang="it-IT" sz="2100" dirty="0"/>
              <a:t>e </a:t>
            </a:r>
            <a:r>
              <a:rPr lang="it-IT" sz="2100" b="1" dirty="0"/>
              <a:t>deceduti per qualsiasi causa</a:t>
            </a:r>
            <a:r>
              <a:rPr lang="it-IT" sz="2100" dirty="0"/>
              <a:t>.</a:t>
            </a:r>
          </a:p>
        </p:txBody>
      </p:sp>
    </p:spTree>
    <p:extLst>
      <p:ext uri="{BB962C8B-B14F-4D97-AF65-F5344CB8AC3E}">
        <p14:creationId xmlns:p14="http://schemas.microsoft.com/office/powerpoint/2010/main" val="2621482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C6B4AC-4C08-CC40-835B-E9B449CD0CE5}" type="slidenum">
              <a:rPr lang="it-IT" smtClean="0"/>
              <a:t>40</a:t>
            </a:fld>
            <a:endParaRPr lang="it-IT"/>
          </a:p>
        </p:txBody>
      </p:sp>
      <p:sp>
        <p:nvSpPr>
          <p:cNvPr id="5" name="TextBox 4"/>
          <p:cNvSpPr txBox="1"/>
          <p:nvPr/>
        </p:nvSpPr>
        <p:spPr>
          <a:xfrm>
            <a:off x="458243" y="264164"/>
            <a:ext cx="8393426" cy="430887"/>
          </a:xfrm>
          <a:prstGeom prst="rect">
            <a:avLst/>
          </a:prstGeom>
          <a:noFill/>
        </p:spPr>
        <p:txBody>
          <a:bodyPr wrap="square" rtlCol="0">
            <a:spAutoFit/>
          </a:bodyPr>
          <a:lstStyle/>
          <a:p>
            <a:r>
              <a:rPr lang="it-IT" sz="2200" b="1" dirty="0" smtClean="0"/>
              <a:t>Rapporto standardizzato di mortalità (SMR)</a:t>
            </a:r>
            <a:endParaRPr lang="it-IT" sz="2000" dirty="0" smtClean="0"/>
          </a:p>
        </p:txBody>
      </p:sp>
      <p:sp>
        <p:nvSpPr>
          <p:cNvPr id="6" name="TextBox 5"/>
          <p:cNvSpPr txBox="1"/>
          <p:nvPr/>
        </p:nvSpPr>
        <p:spPr>
          <a:xfrm>
            <a:off x="458243" y="1815664"/>
            <a:ext cx="8224102" cy="1561966"/>
          </a:xfrm>
          <a:prstGeom prst="rect">
            <a:avLst/>
          </a:prstGeom>
          <a:noFill/>
        </p:spPr>
        <p:txBody>
          <a:bodyPr wrap="square" rtlCol="0">
            <a:spAutoFit/>
          </a:bodyPr>
          <a:lstStyle/>
          <a:p>
            <a:pPr marL="2424113" indent="-2424113">
              <a:spcBef>
                <a:spcPts val="900"/>
              </a:spcBef>
            </a:pPr>
            <a:r>
              <a:rPr lang="en-US" sz="2200" dirty="0" err="1" smtClean="0">
                <a:sym typeface="Wingdings"/>
              </a:rPr>
              <a:t>Presupposto</a:t>
            </a:r>
            <a:r>
              <a:rPr lang="en-US" sz="2200" dirty="0" smtClean="0">
                <a:sym typeface="Wingdings"/>
              </a:rPr>
              <a:t> di AIFA: se </a:t>
            </a:r>
            <a:r>
              <a:rPr lang="en-US" sz="2200" dirty="0" err="1" smtClean="0">
                <a:sym typeface="Wingdings"/>
              </a:rPr>
              <a:t>il</a:t>
            </a:r>
            <a:r>
              <a:rPr lang="en-US" sz="2200" dirty="0" smtClean="0">
                <a:sym typeface="Wingdings"/>
              </a:rPr>
              <a:t> </a:t>
            </a:r>
            <a:r>
              <a:rPr lang="en-US" sz="2200" dirty="0" err="1" smtClean="0">
                <a:sym typeface="Wingdings"/>
              </a:rPr>
              <a:t>vaccino</a:t>
            </a:r>
            <a:r>
              <a:rPr lang="en-US" sz="2200" dirty="0" smtClean="0">
                <a:sym typeface="Wingdings"/>
              </a:rPr>
              <a:t> non </a:t>
            </a:r>
            <a:r>
              <a:rPr lang="en-US" sz="2200" dirty="0" err="1" smtClean="0">
                <a:sym typeface="Wingdings"/>
              </a:rPr>
              <a:t>provoca</a:t>
            </a:r>
            <a:r>
              <a:rPr lang="en-US" sz="2200" dirty="0" smtClean="0">
                <a:sym typeface="Wingdings"/>
              </a:rPr>
              <a:t> </a:t>
            </a:r>
            <a:r>
              <a:rPr lang="en-US" sz="2200" dirty="0" err="1" smtClean="0">
                <a:sym typeface="Wingdings"/>
              </a:rPr>
              <a:t>incrementi</a:t>
            </a:r>
            <a:r>
              <a:rPr lang="en-US" sz="2200" dirty="0" smtClean="0">
                <a:sym typeface="Wingdings"/>
              </a:rPr>
              <a:t> di </a:t>
            </a:r>
            <a:r>
              <a:rPr lang="en-US" sz="2200" dirty="0" err="1" smtClean="0">
                <a:sym typeface="Wingdings"/>
              </a:rPr>
              <a:t>mortalità</a:t>
            </a:r>
            <a:r>
              <a:rPr lang="en-US" sz="2200" dirty="0" smtClean="0">
                <a:sym typeface="Wingdings"/>
              </a:rPr>
              <a:t>,</a:t>
            </a:r>
            <a:r>
              <a:rPr lang="it-IT" sz="2200" dirty="0">
                <a:sym typeface="Wingdings"/>
              </a:rPr>
              <a:t> </a:t>
            </a:r>
            <a:r>
              <a:rPr lang="it-IT" sz="2200" dirty="0" smtClean="0">
                <a:sym typeface="Wingdings"/>
              </a:rPr>
              <a:t>SMR ≈ 1.</a:t>
            </a:r>
          </a:p>
          <a:p>
            <a:pPr marL="987425" indent="-987425">
              <a:spcBef>
                <a:spcPts val="900"/>
              </a:spcBef>
            </a:pPr>
            <a:r>
              <a:rPr lang="it-IT" sz="2200" dirty="0" smtClean="0">
                <a:sym typeface="Wingdings"/>
              </a:rPr>
              <a:t>SMR &gt; 1 (significativamente) indicherebbe una possibile relazione tra il vaccino e un eventuale aumento di mortalità tra i vaccinati.</a:t>
            </a:r>
            <a:endParaRPr lang="en-US" sz="2200" dirty="0" smtClean="0">
              <a:sym typeface="Wingding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7218247"/>
              </p:ext>
            </p:extLst>
          </p:nvPr>
        </p:nvGraphicFramePr>
        <p:xfrm>
          <a:off x="1517435" y="3963755"/>
          <a:ext cx="5216130" cy="752576"/>
        </p:xfrm>
        <a:graphic>
          <a:graphicData uri="http://schemas.openxmlformats.org/presentationml/2006/ole">
            <mc:AlternateContent xmlns:mc="http://schemas.openxmlformats.org/markup-compatibility/2006">
              <mc:Choice xmlns:v="urn:schemas-microsoft-com:vml" Requires="v">
                <p:oleObj spid="_x0000_s3225" name="Equation" r:id="rId3" imgW="2552700" imgH="368300" progId="Equation.3">
                  <p:embed/>
                </p:oleObj>
              </mc:Choice>
              <mc:Fallback>
                <p:oleObj name="Equation" r:id="rId3" imgW="2552700" imgH="368300" progId="Equation.3">
                  <p:embed/>
                  <p:pic>
                    <p:nvPicPr>
                      <p:cNvPr id="0" name=""/>
                      <p:cNvPicPr/>
                      <p:nvPr/>
                    </p:nvPicPr>
                    <p:blipFill>
                      <a:blip r:embed="rId4"/>
                      <a:stretch>
                        <a:fillRect/>
                      </a:stretch>
                    </p:blipFill>
                    <p:spPr>
                      <a:xfrm>
                        <a:off x="1517435" y="3963755"/>
                        <a:ext cx="5216130" cy="75257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84683390"/>
              </p:ext>
            </p:extLst>
          </p:nvPr>
        </p:nvGraphicFramePr>
        <p:xfrm>
          <a:off x="971459" y="909799"/>
          <a:ext cx="6280150" cy="752475"/>
        </p:xfrm>
        <a:graphic>
          <a:graphicData uri="http://schemas.openxmlformats.org/presentationml/2006/ole">
            <mc:AlternateContent xmlns:mc="http://schemas.openxmlformats.org/markup-compatibility/2006">
              <mc:Choice xmlns:v="urn:schemas-microsoft-com:vml" Requires="v">
                <p:oleObj spid="_x0000_s3226" name="Equation" r:id="rId5" imgW="3073400" imgH="368300" progId="Equation.3">
                  <p:embed/>
                </p:oleObj>
              </mc:Choice>
              <mc:Fallback>
                <p:oleObj name="Equation" r:id="rId5" imgW="3073400" imgH="368300" progId="Equation.3">
                  <p:embed/>
                  <p:pic>
                    <p:nvPicPr>
                      <p:cNvPr id="0" name=""/>
                      <p:cNvPicPr/>
                      <p:nvPr/>
                    </p:nvPicPr>
                    <p:blipFill>
                      <a:blip r:embed="rId6"/>
                      <a:stretch>
                        <a:fillRect/>
                      </a:stretch>
                    </p:blipFill>
                    <p:spPr>
                      <a:xfrm>
                        <a:off x="971459" y="909799"/>
                        <a:ext cx="6280150" cy="752475"/>
                      </a:xfrm>
                      <a:prstGeom prst="rect">
                        <a:avLst/>
                      </a:prstGeom>
                    </p:spPr>
                  </p:pic>
                </p:oleObj>
              </mc:Fallback>
            </mc:AlternateContent>
          </a:graphicData>
        </a:graphic>
      </p:graphicFrame>
      <p:sp>
        <p:nvSpPr>
          <p:cNvPr id="8" name="TextBox 7"/>
          <p:cNvSpPr txBox="1"/>
          <p:nvPr/>
        </p:nvSpPr>
        <p:spPr>
          <a:xfrm>
            <a:off x="7415269" y="3963755"/>
            <a:ext cx="1617920" cy="646331"/>
          </a:xfrm>
          <a:prstGeom prst="rect">
            <a:avLst/>
          </a:prstGeom>
          <a:noFill/>
        </p:spPr>
        <p:txBody>
          <a:bodyPr wrap="square" rtlCol="0">
            <a:spAutoFit/>
          </a:bodyPr>
          <a:lstStyle/>
          <a:p>
            <a:r>
              <a:rPr lang="it-IT" dirty="0" smtClean="0"/>
              <a:t>AIFA calcola SMR così</a:t>
            </a:r>
            <a:endParaRPr lang="it-IT" dirty="0"/>
          </a:p>
        </p:txBody>
      </p:sp>
      <p:sp>
        <p:nvSpPr>
          <p:cNvPr id="9" name="TextBox 8"/>
          <p:cNvSpPr txBox="1"/>
          <p:nvPr/>
        </p:nvSpPr>
        <p:spPr>
          <a:xfrm>
            <a:off x="795410" y="5297833"/>
            <a:ext cx="8056260" cy="1200329"/>
          </a:xfrm>
          <a:prstGeom prst="rect">
            <a:avLst/>
          </a:prstGeom>
          <a:noFill/>
        </p:spPr>
        <p:txBody>
          <a:bodyPr wrap="square" rtlCol="0">
            <a:spAutoFit/>
          </a:bodyPr>
          <a:lstStyle/>
          <a:p>
            <a:r>
              <a:rPr lang="it-IT" dirty="0" smtClean="0"/>
              <a:t>Il numeratore è solo una piccola frazione di ciò che dovrebbe essere, mentre il denominatore risulta notevolmente e grossolanamente sovrastimato.</a:t>
            </a:r>
          </a:p>
          <a:p>
            <a:r>
              <a:rPr lang="it-IT" dirty="0" smtClean="0"/>
              <a:t>Pertanto, l’analisi di AIFA è metodologicamente sbagliata e le conclusioni sono prive di qualunque attendibilità.</a:t>
            </a:r>
            <a:endParaRPr lang="it-IT" dirty="0"/>
          </a:p>
        </p:txBody>
      </p:sp>
    </p:spTree>
    <p:extLst>
      <p:ext uri="{BB962C8B-B14F-4D97-AF65-F5344CB8AC3E}">
        <p14:creationId xmlns:p14="http://schemas.microsoft.com/office/powerpoint/2010/main" val="262781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fld id="{F531DF91-7B6C-3A4F-BE18-9CEDD98A589C}" type="slidenum">
              <a:rPr lang="it-IT" sz="1000" b="0"/>
              <a:pPr eaLnBrk="1" hangingPunct="1"/>
              <a:t>5</a:t>
            </a:fld>
            <a:endParaRPr lang="it-IT" sz="1000" b="0"/>
          </a:p>
        </p:txBody>
      </p:sp>
      <p:sp>
        <p:nvSpPr>
          <p:cNvPr id="122884" name="TextBox 12"/>
          <p:cNvSpPr txBox="1">
            <a:spLocks noChangeArrowheads="1"/>
          </p:cNvSpPr>
          <p:nvPr/>
        </p:nvSpPr>
        <p:spPr bwMode="auto">
          <a:xfrm>
            <a:off x="683568" y="26064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r>
              <a:rPr lang="en-US" sz="2400" dirty="0" smtClean="0">
                <a:solidFill>
                  <a:srgbClr val="0000FF"/>
                </a:solidFill>
              </a:rPr>
              <a:t>Le </a:t>
            </a:r>
            <a:r>
              <a:rPr lang="en-US" sz="2400" dirty="0" err="1" smtClean="0">
                <a:solidFill>
                  <a:srgbClr val="0000FF"/>
                </a:solidFill>
              </a:rPr>
              <a:t>statistiche</a:t>
            </a:r>
            <a:r>
              <a:rPr lang="en-US" sz="2400" dirty="0" smtClean="0">
                <a:solidFill>
                  <a:srgbClr val="0000FF"/>
                </a:solidFill>
              </a:rPr>
              <a:t> </a:t>
            </a:r>
            <a:r>
              <a:rPr lang="en-US" sz="2400" dirty="0" err="1" smtClean="0">
                <a:solidFill>
                  <a:srgbClr val="0000FF"/>
                </a:solidFill>
              </a:rPr>
              <a:t>sulla</a:t>
            </a:r>
            <a:r>
              <a:rPr lang="en-US" sz="2400" dirty="0" smtClean="0">
                <a:solidFill>
                  <a:srgbClr val="0000FF"/>
                </a:solidFill>
              </a:rPr>
              <a:t> </a:t>
            </a:r>
            <a:r>
              <a:rPr lang="en-US" sz="2400" dirty="0" err="1" smtClean="0">
                <a:solidFill>
                  <a:srgbClr val="0000FF"/>
                </a:solidFill>
              </a:rPr>
              <a:t>mortalità</a:t>
            </a:r>
            <a:r>
              <a:rPr lang="en-US" sz="2400" dirty="0" smtClean="0">
                <a:solidFill>
                  <a:srgbClr val="0000FF"/>
                </a:solidFill>
              </a:rPr>
              <a:t> </a:t>
            </a:r>
            <a:r>
              <a:rPr lang="en-US" sz="2400" dirty="0" err="1" smtClean="0">
                <a:solidFill>
                  <a:srgbClr val="0000FF"/>
                </a:solidFill>
              </a:rPr>
              <a:t>Covid</a:t>
            </a:r>
            <a:endParaRPr lang="en-US" dirty="0">
              <a:solidFill>
                <a:srgbClr val="0000FF"/>
              </a:solidFill>
            </a:endParaRPr>
          </a:p>
        </p:txBody>
      </p:sp>
      <p:sp>
        <p:nvSpPr>
          <p:cNvPr id="3" name="TextBox 2"/>
          <p:cNvSpPr txBox="1"/>
          <p:nvPr/>
        </p:nvSpPr>
        <p:spPr>
          <a:xfrm>
            <a:off x="690118" y="1000949"/>
            <a:ext cx="8143848" cy="769441"/>
          </a:xfrm>
          <a:prstGeom prst="rect">
            <a:avLst/>
          </a:prstGeom>
          <a:noFill/>
        </p:spPr>
        <p:txBody>
          <a:bodyPr wrap="square" rtlCol="0">
            <a:spAutoFit/>
          </a:bodyPr>
          <a:lstStyle/>
          <a:p>
            <a:pPr>
              <a:spcAft>
                <a:spcPts val="600"/>
              </a:spcAft>
            </a:pPr>
            <a:r>
              <a:rPr lang="it-IT" sz="2200" dirty="0" smtClean="0"/>
              <a:t>“</a:t>
            </a:r>
            <a:r>
              <a:rPr lang="it-IT" sz="2200" b="1" dirty="0" smtClean="0"/>
              <a:t>Morti </a:t>
            </a:r>
            <a:r>
              <a:rPr lang="it-IT" sz="2200" b="1" dirty="0" err="1" smtClean="0"/>
              <a:t>Covid</a:t>
            </a:r>
            <a:r>
              <a:rPr lang="it-IT" sz="2200" dirty="0" smtClean="0"/>
              <a:t>” secondo i dati dell’ </a:t>
            </a:r>
            <a:r>
              <a:rPr lang="it-IT" sz="2200" i="1" dirty="0" smtClean="0"/>
              <a:t>Istituto Superiore di Sanità </a:t>
            </a:r>
            <a:r>
              <a:rPr lang="it-IT" sz="2200" dirty="0" smtClean="0"/>
              <a:t>(ISS)/ Ministero della Salute e </a:t>
            </a:r>
            <a:r>
              <a:rPr lang="it-IT" sz="2200" b="1" dirty="0" smtClean="0"/>
              <a:t>morti </a:t>
            </a:r>
            <a:r>
              <a:rPr lang="it-IT" sz="2200" b="1" i="1" dirty="0" smtClean="0"/>
              <a:t>per</a:t>
            </a:r>
            <a:r>
              <a:rPr lang="it-IT" sz="2200" b="1" dirty="0" smtClean="0"/>
              <a:t> </a:t>
            </a:r>
            <a:r>
              <a:rPr lang="it-IT" sz="2200" b="1" dirty="0" err="1" smtClean="0"/>
              <a:t>Covid</a:t>
            </a:r>
            <a:r>
              <a:rPr lang="it-IT" sz="2200" b="1" dirty="0" smtClean="0"/>
              <a:t> </a:t>
            </a:r>
            <a:r>
              <a:rPr lang="it-IT" sz="2200" dirty="0" smtClean="0"/>
              <a:t>(ISTAT):</a:t>
            </a:r>
          </a:p>
        </p:txBody>
      </p:sp>
      <p:sp>
        <p:nvSpPr>
          <p:cNvPr id="4" name="Rectangle 3"/>
          <p:cNvSpPr/>
          <p:nvPr/>
        </p:nvSpPr>
        <p:spPr>
          <a:xfrm>
            <a:off x="638802" y="5807343"/>
            <a:ext cx="8143848" cy="1038746"/>
          </a:xfrm>
          <a:prstGeom prst="rect">
            <a:avLst/>
          </a:prstGeom>
        </p:spPr>
        <p:txBody>
          <a:bodyPr wrap="square">
            <a:spAutoFit/>
          </a:bodyPr>
          <a:lstStyle/>
          <a:p>
            <a:pPr>
              <a:lnSpc>
                <a:spcPct val="130000"/>
              </a:lnSpc>
            </a:pPr>
            <a:r>
              <a:rPr lang="it-IT" baseline="-25000" dirty="0" smtClean="0"/>
              <a:t>---------------------------------</a:t>
            </a:r>
          </a:p>
          <a:p>
            <a:pPr>
              <a:lnSpc>
                <a:spcPct val="130000"/>
              </a:lnSpc>
            </a:pPr>
            <a:r>
              <a:rPr lang="it-IT" baseline="30000" dirty="0" smtClean="0"/>
              <a:t>(a) </a:t>
            </a:r>
            <a:r>
              <a:rPr lang="it-IT" dirty="0" smtClean="0"/>
              <a:t>deceduti positivi al Sars-Cov-2</a:t>
            </a:r>
          </a:p>
          <a:p>
            <a:pPr>
              <a:lnSpc>
                <a:spcPct val="130000"/>
              </a:lnSpc>
            </a:pPr>
            <a:r>
              <a:rPr lang="it-IT" baseline="30000" dirty="0" smtClean="0"/>
              <a:t>(b) </a:t>
            </a:r>
            <a:r>
              <a:rPr lang="it-IT" dirty="0" smtClean="0"/>
              <a:t>decessi causati dal </a:t>
            </a:r>
            <a:r>
              <a:rPr lang="it-IT" dirty="0" err="1" smtClean="0"/>
              <a:t>Covid</a:t>
            </a:r>
            <a:r>
              <a:rPr lang="it-IT" dirty="0" smtClean="0"/>
              <a:t> secondo quanto attestato dalla scheda di morte</a:t>
            </a:r>
            <a:endParaRPr lang="it-IT" dirty="0"/>
          </a:p>
        </p:txBody>
      </p:sp>
      <p:graphicFrame>
        <p:nvGraphicFramePr>
          <p:cNvPr id="6" name="Table 5"/>
          <p:cNvGraphicFramePr>
            <a:graphicFrameLocks noGrp="1"/>
          </p:cNvGraphicFramePr>
          <p:nvPr>
            <p:extLst>
              <p:ext uri="{D42A27DB-BD31-4B8C-83A1-F6EECF244321}">
                <p14:modId xmlns:p14="http://schemas.microsoft.com/office/powerpoint/2010/main" val="1821842241"/>
              </p:ext>
            </p:extLst>
          </p:nvPr>
        </p:nvGraphicFramePr>
        <p:xfrm>
          <a:off x="690118" y="2044627"/>
          <a:ext cx="6626799" cy="1889760"/>
        </p:xfrm>
        <a:graphic>
          <a:graphicData uri="http://schemas.openxmlformats.org/drawingml/2006/table">
            <a:tbl>
              <a:tblPr firstRow="1" bandRow="1">
                <a:tableStyleId>{5C22544A-7EE6-4342-B048-85BDC9FD1C3A}</a:tableStyleId>
              </a:tblPr>
              <a:tblGrid>
                <a:gridCol w="1601201"/>
                <a:gridCol w="2710303"/>
                <a:gridCol w="2315295"/>
              </a:tblGrid>
              <a:tr h="370840">
                <a:tc>
                  <a:txBody>
                    <a:bodyPr/>
                    <a:lstStyle/>
                    <a:p>
                      <a:pPr algn="ctr"/>
                      <a:r>
                        <a:rPr lang="it-IT" sz="2000" dirty="0" smtClean="0">
                          <a:solidFill>
                            <a:schemeClr val="tx1"/>
                          </a:solidFill>
                        </a:rPr>
                        <a:t>anno</a:t>
                      </a:r>
                      <a:endParaRPr lang="it-IT" sz="200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it-IT" sz="2000" dirty="0" smtClean="0">
                          <a:solidFill>
                            <a:schemeClr val="tx1"/>
                          </a:solidFill>
                        </a:rPr>
                        <a:t>decessi “</a:t>
                      </a:r>
                      <a:r>
                        <a:rPr lang="it-IT" sz="2000" dirty="0" err="1" smtClean="0">
                          <a:solidFill>
                            <a:schemeClr val="tx1"/>
                          </a:solidFill>
                        </a:rPr>
                        <a:t>Covid</a:t>
                      </a:r>
                      <a:r>
                        <a:rPr lang="it-IT" sz="2000" dirty="0" smtClean="0">
                          <a:solidFill>
                            <a:schemeClr val="tx1"/>
                          </a:solidFill>
                        </a:rPr>
                        <a:t>”</a:t>
                      </a:r>
                      <a:r>
                        <a:rPr lang="it-IT" sz="2000" baseline="30000" dirty="0" smtClean="0">
                          <a:solidFill>
                            <a:schemeClr val="tx1"/>
                          </a:solidFill>
                        </a:rPr>
                        <a:t>(a) </a:t>
                      </a:r>
                      <a:r>
                        <a:rPr lang="it-IT" sz="2000" baseline="0" dirty="0" smtClean="0">
                          <a:solidFill>
                            <a:schemeClr val="tx1"/>
                          </a:solidFill>
                        </a:rPr>
                        <a:t>cumulati </a:t>
                      </a:r>
                      <a:r>
                        <a:rPr lang="it-IT" sz="2000" b="0" dirty="0" smtClean="0">
                          <a:solidFill>
                            <a:schemeClr val="tx1"/>
                          </a:solidFill>
                        </a:rPr>
                        <a:t>(dati ISS)</a:t>
                      </a:r>
                      <a:endParaRPr lang="it-IT" sz="2000" b="0"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it-IT" sz="2000" dirty="0" smtClean="0">
                          <a:solidFill>
                            <a:schemeClr val="tx1"/>
                          </a:solidFill>
                        </a:rPr>
                        <a:t>decessi per </a:t>
                      </a:r>
                      <a:r>
                        <a:rPr lang="it-IT" sz="2000" dirty="0" err="1" smtClean="0">
                          <a:solidFill>
                            <a:schemeClr val="tx1"/>
                          </a:solidFill>
                        </a:rPr>
                        <a:t>Covid</a:t>
                      </a:r>
                      <a:r>
                        <a:rPr lang="it-IT" sz="2000" baseline="30000" dirty="0" smtClean="0">
                          <a:solidFill>
                            <a:schemeClr val="tx1"/>
                          </a:solidFill>
                        </a:rPr>
                        <a:t>(b)</a:t>
                      </a:r>
                      <a:endParaRPr lang="it-IT" sz="2000" dirty="0" smtClean="0">
                        <a:solidFill>
                          <a:schemeClr val="tx1"/>
                        </a:solidFill>
                      </a:endParaRPr>
                    </a:p>
                    <a:p>
                      <a:pPr algn="ctr"/>
                      <a:r>
                        <a:rPr lang="it-IT" sz="2000" b="0" dirty="0" smtClean="0">
                          <a:solidFill>
                            <a:schemeClr val="tx1"/>
                          </a:solidFill>
                        </a:rPr>
                        <a:t>(dati ISTAT)</a:t>
                      </a:r>
                      <a:endParaRPr lang="it-IT" sz="2000" b="0" dirty="0">
                        <a:solidFill>
                          <a:schemeClr val="tx1"/>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370840">
                <a:tc>
                  <a:txBody>
                    <a:bodyPr/>
                    <a:lstStyle/>
                    <a:p>
                      <a:pPr algn="ctr"/>
                      <a:r>
                        <a:rPr lang="it-IT" sz="2000" dirty="0" smtClean="0"/>
                        <a:t>2020</a:t>
                      </a:r>
                      <a:endParaRPr lang="it-IT" sz="2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000" dirty="0" smtClean="0"/>
                        <a:t>74.159 </a:t>
                      </a:r>
                      <a:endParaRPr lang="it-IT" sz="2000" dirty="0"/>
                    </a:p>
                  </a:txBody>
                  <a:tcPr>
                    <a:lnT w="12700" cap="flat" cmpd="sng" algn="ctr">
                      <a:solidFill>
                        <a:scrgbClr r="0" g="0" b="0"/>
                      </a:solidFill>
                      <a:prstDash val="solid"/>
                      <a:round/>
                      <a:headEnd type="none" w="med" len="med"/>
                      <a:tailEnd type="none" w="med" len="med"/>
                    </a:lnT>
                  </a:tcPr>
                </a:tc>
                <a:tc>
                  <a:txBody>
                    <a:bodyPr/>
                    <a:lstStyle/>
                    <a:p>
                      <a:pPr algn="ctr"/>
                      <a:r>
                        <a:rPr lang="is-IS" sz="2000" dirty="0" smtClean="0"/>
                        <a:t>44.806 </a:t>
                      </a:r>
                      <a:endParaRPr lang="it-IT" sz="20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pPr algn="ctr"/>
                      <a:r>
                        <a:rPr lang="it-IT" sz="2000" dirty="0" smtClean="0"/>
                        <a:t>2021</a:t>
                      </a:r>
                      <a:endParaRPr lang="it-IT" sz="2000" dirty="0"/>
                    </a:p>
                  </a:txBody>
                  <a:tcPr>
                    <a:lnL w="12700" cap="flat" cmpd="sng" algn="ctr">
                      <a:solidFill>
                        <a:scrgbClr r="0" g="0" b="0"/>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000" dirty="0" smtClean="0"/>
                        <a:t>137.402</a:t>
                      </a:r>
                    </a:p>
                  </a:txBody>
                  <a:tcPr/>
                </a:tc>
                <a:tc>
                  <a:txBody>
                    <a:bodyPr/>
                    <a:lstStyle/>
                    <a:p>
                      <a:pPr algn="ctr"/>
                      <a:r>
                        <a:rPr lang="it-IT" sz="2000" dirty="0" smtClean="0"/>
                        <a:t>?</a:t>
                      </a:r>
                      <a:endParaRPr lang="it-IT" sz="2000" dirty="0"/>
                    </a:p>
                  </a:txBody>
                  <a:tcPr>
                    <a:lnR w="12700" cap="flat" cmpd="sng" algn="ctr">
                      <a:solidFill>
                        <a:scrgbClr r="0" g="0" b="0"/>
                      </a:solidFill>
                      <a:prstDash val="solid"/>
                      <a:round/>
                      <a:headEnd type="none" w="med" len="med"/>
                      <a:tailEnd type="none" w="med" len="med"/>
                    </a:lnR>
                  </a:tcPr>
                </a:tc>
              </a:tr>
              <a:tr h="370840">
                <a:tc>
                  <a:txBody>
                    <a:bodyPr/>
                    <a:lstStyle/>
                    <a:p>
                      <a:pPr algn="ctr"/>
                      <a:r>
                        <a:rPr lang="it-IT" dirty="0" smtClean="0"/>
                        <a:t>2022</a:t>
                      </a:r>
                      <a:endParaRPr lang="it-IT"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cs-CZ" sz="2000" dirty="0" smtClean="0"/>
                        <a:t>183.936</a:t>
                      </a:r>
                      <a:endParaRPr lang="it-IT" sz="2000" dirty="0"/>
                    </a:p>
                  </a:txBody>
                  <a:tcPr>
                    <a:lnB w="12700" cap="flat" cmpd="sng" algn="ctr">
                      <a:solidFill>
                        <a:scrgbClr r="0" g="0" b="0"/>
                      </a:solidFill>
                      <a:prstDash val="solid"/>
                      <a:round/>
                      <a:headEnd type="none" w="med" len="med"/>
                      <a:tailEnd type="none" w="med" len="med"/>
                    </a:lnB>
                  </a:tcPr>
                </a:tc>
                <a:tc>
                  <a:txBody>
                    <a:bodyPr/>
                    <a:lstStyle/>
                    <a:p>
                      <a:pPr algn="ctr"/>
                      <a:r>
                        <a:rPr lang="it-IT" dirty="0" smtClean="0"/>
                        <a:t>?</a:t>
                      </a:r>
                      <a:endParaRPr lang="it-IT"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2" name="TextBox 1"/>
          <p:cNvSpPr txBox="1"/>
          <p:nvPr/>
        </p:nvSpPr>
        <p:spPr>
          <a:xfrm>
            <a:off x="683568" y="4056987"/>
            <a:ext cx="7484537" cy="1631216"/>
          </a:xfrm>
          <a:prstGeom prst="rect">
            <a:avLst/>
          </a:prstGeom>
          <a:noFill/>
        </p:spPr>
        <p:txBody>
          <a:bodyPr wrap="square" rtlCol="0">
            <a:spAutoFit/>
          </a:bodyPr>
          <a:lstStyle/>
          <a:p>
            <a:r>
              <a:rPr lang="it-IT" sz="2000" dirty="0"/>
              <a:t>il </a:t>
            </a:r>
            <a:r>
              <a:rPr lang="it-IT" sz="2000" b="1" dirty="0"/>
              <a:t>39,6%</a:t>
            </a:r>
            <a:r>
              <a:rPr lang="it-IT" sz="2000" dirty="0"/>
              <a:t> </a:t>
            </a:r>
            <a:r>
              <a:rPr lang="it-IT" sz="2000" dirty="0" smtClean="0"/>
              <a:t>dei “</a:t>
            </a:r>
            <a:r>
              <a:rPr lang="it-IT" sz="2000" dirty="0"/>
              <a:t>decessi </a:t>
            </a:r>
            <a:r>
              <a:rPr lang="it-IT" sz="2000" dirty="0" err="1"/>
              <a:t>Covid</a:t>
            </a:r>
            <a:r>
              <a:rPr lang="it-IT" sz="2000" dirty="0" smtClean="0"/>
              <a:t>” del 2020 </a:t>
            </a:r>
            <a:r>
              <a:rPr lang="it-IT" sz="2000" dirty="0"/>
              <a:t>non erano in realtà dovuti al </a:t>
            </a:r>
            <a:r>
              <a:rPr lang="it-IT" sz="2000" dirty="0" err="1" smtClean="0"/>
              <a:t>Covid</a:t>
            </a:r>
            <a:r>
              <a:rPr lang="it-IT" sz="2000" dirty="0" smtClean="0"/>
              <a:t> (come causa principale). </a:t>
            </a:r>
            <a:endParaRPr lang="it-IT" sz="2000" dirty="0" smtClean="0"/>
          </a:p>
          <a:p>
            <a:endParaRPr lang="it-IT" sz="2000" dirty="0"/>
          </a:p>
          <a:p>
            <a:r>
              <a:rPr lang="it-IT" sz="2000" dirty="0" smtClean="0"/>
              <a:t>Si può anche dire che la mortalità </a:t>
            </a:r>
            <a:r>
              <a:rPr lang="it-IT" sz="2000" dirty="0" err="1" smtClean="0"/>
              <a:t>Covid</a:t>
            </a:r>
            <a:r>
              <a:rPr lang="it-IT" sz="2000" dirty="0" smtClean="0"/>
              <a:t> del 2020 è stata sovrastimata del 65%  </a:t>
            </a:r>
            <a:endParaRPr lang="it-IT" sz="2000" dirty="0"/>
          </a:p>
        </p:txBody>
      </p:sp>
      <p:sp>
        <p:nvSpPr>
          <p:cNvPr id="12" name="Oval 11"/>
          <p:cNvSpPr/>
          <p:nvPr/>
        </p:nvSpPr>
        <p:spPr>
          <a:xfrm>
            <a:off x="5565756" y="2770247"/>
            <a:ext cx="1218772" cy="41048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aphicFrame>
        <p:nvGraphicFramePr>
          <p:cNvPr id="7" name="Object 6"/>
          <p:cNvGraphicFramePr>
            <a:graphicFrameLocks noChangeAspect="1"/>
          </p:cNvGraphicFramePr>
          <p:nvPr>
            <p:extLst>
              <p:ext uri="{D42A27DB-BD31-4B8C-83A1-F6EECF244321}">
                <p14:modId xmlns:p14="http://schemas.microsoft.com/office/powerpoint/2010/main" val="2175055889"/>
              </p:ext>
            </p:extLst>
          </p:nvPr>
        </p:nvGraphicFramePr>
        <p:xfrm>
          <a:off x="2647949" y="5432137"/>
          <a:ext cx="2266829" cy="605984"/>
        </p:xfrm>
        <a:graphic>
          <a:graphicData uri="http://schemas.openxmlformats.org/presentationml/2006/ole">
            <mc:AlternateContent xmlns:mc="http://schemas.openxmlformats.org/markup-compatibility/2006">
              <mc:Choice xmlns:v="urn:schemas-microsoft-com:vml" Requires="v">
                <p:oleObj spid="_x0000_s4107" name="Equation" r:id="rId3" imgW="1282700" imgH="342900" progId="Equation.3">
                  <p:embed/>
                </p:oleObj>
              </mc:Choice>
              <mc:Fallback>
                <p:oleObj name="Equation" r:id="rId3" imgW="1282700" imgH="342900" progId="Equation.3">
                  <p:embed/>
                  <p:pic>
                    <p:nvPicPr>
                      <p:cNvPr id="0" name=""/>
                      <p:cNvPicPr/>
                      <p:nvPr/>
                    </p:nvPicPr>
                    <p:blipFill>
                      <a:blip r:embed="rId4"/>
                      <a:stretch>
                        <a:fillRect/>
                      </a:stretch>
                    </p:blipFill>
                    <p:spPr>
                      <a:xfrm>
                        <a:off x="2647949" y="5432137"/>
                        <a:ext cx="2266829" cy="605984"/>
                      </a:xfrm>
                      <a:prstGeom prst="rect">
                        <a:avLst/>
                      </a:prstGeom>
                    </p:spPr>
                  </p:pic>
                </p:oleObj>
              </mc:Fallback>
            </mc:AlternateContent>
          </a:graphicData>
        </a:graphic>
      </p:graphicFrame>
      <p:cxnSp>
        <p:nvCxnSpPr>
          <p:cNvPr id="9" name="Straight Arrow Connector 8"/>
          <p:cNvCxnSpPr/>
          <p:nvPr/>
        </p:nvCxnSpPr>
        <p:spPr>
          <a:xfrm>
            <a:off x="1844842" y="5561263"/>
            <a:ext cx="508000" cy="13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85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fld id="{F531DF91-7B6C-3A4F-BE18-9CEDD98A589C}" type="slidenum">
              <a:rPr lang="it-IT" sz="1000" b="0"/>
              <a:pPr eaLnBrk="1" hangingPunct="1"/>
              <a:t>6</a:t>
            </a:fld>
            <a:endParaRPr lang="it-IT" sz="1000" b="0"/>
          </a:p>
        </p:txBody>
      </p:sp>
      <p:sp>
        <p:nvSpPr>
          <p:cNvPr id="122884" name="TextBox 12"/>
          <p:cNvSpPr txBox="1">
            <a:spLocks noChangeArrowheads="1"/>
          </p:cNvSpPr>
          <p:nvPr/>
        </p:nvSpPr>
        <p:spPr bwMode="auto">
          <a:xfrm>
            <a:off x="683568" y="260648"/>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eaLnBrk="0" fontAlgn="base" hangingPunct="0">
              <a:spcBef>
                <a:spcPct val="0"/>
              </a:spcBef>
              <a:spcAft>
                <a:spcPct val="0"/>
              </a:spcAft>
              <a:defRPr sz="1400" b="1">
                <a:solidFill>
                  <a:schemeClr val="tx1"/>
                </a:solidFill>
                <a:latin typeface="Arial" charset="0"/>
                <a:ea typeface="ＭＳ Ｐゴシック" charset="0"/>
              </a:defRPr>
            </a:lvl6pPr>
            <a:lvl7pPr marL="2971800" indent="-228600" eaLnBrk="0" fontAlgn="base" hangingPunct="0">
              <a:spcBef>
                <a:spcPct val="0"/>
              </a:spcBef>
              <a:spcAft>
                <a:spcPct val="0"/>
              </a:spcAft>
              <a:defRPr sz="1400" b="1">
                <a:solidFill>
                  <a:schemeClr val="tx1"/>
                </a:solidFill>
                <a:latin typeface="Arial" charset="0"/>
                <a:ea typeface="ＭＳ Ｐゴシック" charset="0"/>
              </a:defRPr>
            </a:lvl7pPr>
            <a:lvl8pPr marL="3429000" indent="-228600" eaLnBrk="0" fontAlgn="base" hangingPunct="0">
              <a:spcBef>
                <a:spcPct val="0"/>
              </a:spcBef>
              <a:spcAft>
                <a:spcPct val="0"/>
              </a:spcAft>
              <a:defRPr sz="1400" b="1">
                <a:solidFill>
                  <a:schemeClr val="tx1"/>
                </a:solidFill>
                <a:latin typeface="Arial" charset="0"/>
                <a:ea typeface="ＭＳ Ｐゴシック" charset="0"/>
              </a:defRPr>
            </a:lvl8pPr>
            <a:lvl9pPr marL="3886200" indent="-228600"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r>
              <a:rPr lang="en-US" sz="2400" dirty="0" smtClean="0">
                <a:solidFill>
                  <a:srgbClr val="0000FF"/>
                </a:solidFill>
              </a:rPr>
              <a:t>Le </a:t>
            </a:r>
            <a:r>
              <a:rPr lang="en-US" sz="2400" dirty="0" err="1" smtClean="0">
                <a:solidFill>
                  <a:srgbClr val="0000FF"/>
                </a:solidFill>
              </a:rPr>
              <a:t>statistiche</a:t>
            </a:r>
            <a:r>
              <a:rPr lang="en-US" sz="2400" dirty="0" smtClean="0">
                <a:solidFill>
                  <a:srgbClr val="0000FF"/>
                </a:solidFill>
              </a:rPr>
              <a:t> </a:t>
            </a:r>
            <a:r>
              <a:rPr lang="en-US" sz="2400" dirty="0" err="1" smtClean="0">
                <a:solidFill>
                  <a:srgbClr val="0000FF"/>
                </a:solidFill>
              </a:rPr>
              <a:t>sulla</a:t>
            </a:r>
            <a:r>
              <a:rPr lang="en-US" sz="2400" dirty="0" smtClean="0">
                <a:solidFill>
                  <a:srgbClr val="0000FF"/>
                </a:solidFill>
              </a:rPr>
              <a:t> </a:t>
            </a:r>
            <a:r>
              <a:rPr lang="en-US" sz="2400" dirty="0" err="1" smtClean="0">
                <a:solidFill>
                  <a:srgbClr val="0000FF"/>
                </a:solidFill>
              </a:rPr>
              <a:t>mortalità</a:t>
            </a:r>
            <a:r>
              <a:rPr lang="en-US" sz="2400" dirty="0" smtClean="0">
                <a:solidFill>
                  <a:srgbClr val="0000FF"/>
                </a:solidFill>
              </a:rPr>
              <a:t> </a:t>
            </a:r>
            <a:r>
              <a:rPr lang="en-US" sz="2400" dirty="0" err="1" smtClean="0">
                <a:solidFill>
                  <a:srgbClr val="0000FF"/>
                </a:solidFill>
              </a:rPr>
              <a:t>Covid</a:t>
            </a:r>
            <a:endParaRPr lang="en-US" dirty="0">
              <a:solidFill>
                <a:srgbClr val="0000FF"/>
              </a:solidFill>
            </a:endParaRPr>
          </a:p>
        </p:txBody>
      </p:sp>
      <p:sp>
        <p:nvSpPr>
          <p:cNvPr id="3" name="TextBox 2"/>
          <p:cNvSpPr txBox="1"/>
          <p:nvPr/>
        </p:nvSpPr>
        <p:spPr>
          <a:xfrm>
            <a:off x="690118" y="1000949"/>
            <a:ext cx="8143848" cy="769441"/>
          </a:xfrm>
          <a:prstGeom prst="rect">
            <a:avLst/>
          </a:prstGeom>
          <a:noFill/>
        </p:spPr>
        <p:txBody>
          <a:bodyPr wrap="square" rtlCol="0">
            <a:spAutoFit/>
          </a:bodyPr>
          <a:lstStyle/>
          <a:p>
            <a:pPr>
              <a:spcAft>
                <a:spcPts val="600"/>
              </a:spcAft>
            </a:pPr>
            <a:r>
              <a:rPr lang="it-IT" sz="2200" dirty="0" smtClean="0"/>
              <a:t>“Morti </a:t>
            </a:r>
            <a:r>
              <a:rPr lang="it-IT" sz="2200" dirty="0" err="1" smtClean="0"/>
              <a:t>Covid</a:t>
            </a:r>
            <a:r>
              <a:rPr lang="it-IT" sz="2200" dirty="0" smtClean="0"/>
              <a:t>” secondo i dati dell’ </a:t>
            </a:r>
            <a:r>
              <a:rPr lang="it-IT" sz="2200" i="1" dirty="0" smtClean="0"/>
              <a:t>Istituto Superiore di Sanità </a:t>
            </a:r>
            <a:r>
              <a:rPr lang="it-IT" sz="2200" dirty="0" smtClean="0"/>
              <a:t>(ISS)/ Ministero della Salute e morti </a:t>
            </a:r>
            <a:r>
              <a:rPr lang="it-IT" sz="2200" b="1" i="1" dirty="0" smtClean="0"/>
              <a:t>per</a:t>
            </a:r>
            <a:r>
              <a:rPr lang="it-IT" sz="2200" dirty="0" smtClean="0"/>
              <a:t> </a:t>
            </a:r>
            <a:r>
              <a:rPr lang="it-IT" sz="2200" dirty="0" err="1" smtClean="0"/>
              <a:t>Covid</a:t>
            </a:r>
            <a:r>
              <a:rPr lang="it-IT" sz="2200" dirty="0" smtClean="0"/>
              <a:t> (ISTAT):</a:t>
            </a:r>
          </a:p>
        </p:txBody>
      </p:sp>
      <p:sp>
        <p:nvSpPr>
          <p:cNvPr id="4" name="Rectangle 3"/>
          <p:cNvSpPr/>
          <p:nvPr/>
        </p:nvSpPr>
        <p:spPr>
          <a:xfrm>
            <a:off x="638802" y="5807343"/>
            <a:ext cx="8143848" cy="1038746"/>
          </a:xfrm>
          <a:prstGeom prst="rect">
            <a:avLst/>
          </a:prstGeom>
        </p:spPr>
        <p:txBody>
          <a:bodyPr wrap="square">
            <a:spAutoFit/>
          </a:bodyPr>
          <a:lstStyle/>
          <a:p>
            <a:pPr>
              <a:lnSpc>
                <a:spcPct val="130000"/>
              </a:lnSpc>
            </a:pPr>
            <a:r>
              <a:rPr lang="it-IT" baseline="-25000" dirty="0" smtClean="0"/>
              <a:t>---------------------------------</a:t>
            </a:r>
          </a:p>
          <a:p>
            <a:pPr>
              <a:lnSpc>
                <a:spcPct val="130000"/>
              </a:lnSpc>
            </a:pPr>
            <a:r>
              <a:rPr lang="it-IT" baseline="30000" dirty="0" smtClean="0"/>
              <a:t>(a) </a:t>
            </a:r>
            <a:r>
              <a:rPr lang="it-IT" dirty="0" smtClean="0"/>
              <a:t>deceduti positivi al Sars-Cov-2</a:t>
            </a:r>
          </a:p>
          <a:p>
            <a:pPr>
              <a:lnSpc>
                <a:spcPct val="130000"/>
              </a:lnSpc>
            </a:pPr>
            <a:r>
              <a:rPr lang="it-IT" baseline="30000" dirty="0" smtClean="0"/>
              <a:t>(b) </a:t>
            </a:r>
            <a:r>
              <a:rPr lang="it-IT" dirty="0" smtClean="0"/>
              <a:t>decessi causati dal </a:t>
            </a:r>
            <a:r>
              <a:rPr lang="it-IT" dirty="0" err="1" smtClean="0"/>
              <a:t>Covid</a:t>
            </a:r>
            <a:r>
              <a:rPr lang="it-IT" dirty="0" smtClean="0"/>
              <a:t> secondo quanto attestato dalla scheda di morte</a:t>
            </a:r>
            <a:endParaRPr lang="it-IT" dirty="0"/>
          </a:p>
        </p:txBody>
      </p:sp>
      <p:graphicFrame>
        <p:nvGraphicFramePr>
          <p:cNvPr id="6" name="Table 5"/>
          <p:cNvGraphicFramePr>
            <a:graphicFrameLocks noGrp="1"/>
          </p:cNvGraphicFramePr>
          <p:nvPr>
            <p:extLst>
              <p:ext uri="{D42A27DB-BD31-4B8C-83A1-F6EECF244321}">
                <p14:modId xmlns:p14="http://schemas.microsoft.com/office/powerpoint/2010/main" val="2756695700"/>
              </p:ext>
            </p:extLst>
          </p:nvPr>
        </p:nvGraphicFramePr>
        <p:xfrm>
          <a:off x="690118" y="2044627"/>
          <a:ext cx="6626799" cy="1889760"/>
        </p:xfrm>
        <a:graphic>
          <a:graphicData uri="http://schemas.openxmlformats.org/drawingml/2006/table">
            <a:tbl>
              <a:tblPr firstRow="1" bandRow="1">
                <a:tableStyleId>{5C22544A-7EE6-4342-B048-85BDC9FD1C3A}</a:tableStyleId>
              </a:tblPr>
              <a:tblGrid>
                <a:gridCol w="1601201"/>
                <a:gridCol w="2710303"/>
                <a:gridCol w="2315295"/>
              </a:tblGrid>
              <a:tr h="370840">
                <a:tc>
                  <a:txBody>
                    <a:bodyPr/>
                    <a:lstStyle/>
                    <a:p>
                      <a:pPr algn="ctr"/>
                      <a:r>
                        <a:rPr lang="it-IT" sz="2000" dirty="0" smtClean="0">
                          <a:solidFill>
                            <a:schemeClr val="tx1"/>
                          </a:solidFill>
                        </a:rPr>
                        <a:t>anno</a:t>
                      </a:r>
                      <a:endParaRPr lang="it-IT" sz="200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it-IT" sz="2000" dirty="0" smtClean="0">
                          <a:solidFill>
                            <a:schemeClr val="tx1"/>
                          </a:solidFill>
                        </a:rPr>
                        <a:t>decessi “</a:t>
                      </a:r>
                      <a:r>
                        <a:rPr lang="it-IT" sz="2000" dirty="0" err="1" smtClean="0">
                          <a:solidFill>
                            <a:schemeClr val="tx1"/>
                          </a:solidFill>
                        </a:rPr>
                        <a:t>Covid</a:t>
                      </a:r>
                      <a:r>
                        <a:rPr lang="it-IT" sz="2000" dirty="0" smtClean="0">
                          <a:solidFill>
                            <a:schemeClr val="tx1"/>
                          </a:solidFill>
                        </a:rPr>
                        <a:t>”</a:t>
                      </a:r>
                      <a:r>
                        <a:rPr lang="it-IT" sz="2000" baseline="30000" dirty="0" smtClean="0">
                          <a:solidFill>
                            <a:schemeClr val="tx1"/>
                          </a:solidFill>
                        </a:rPr>
                        <a:t>(a) </a:t>
                      </a:r>
                      <a:r>
                        <a:rPr lang="it-IT" sz="2000" baseline="0" dirty="0" smtClean="0">
                          <a:solidFill>
                            <a:schemeClr val="tx1"/>
                          </a:solidFill>
                        </a:rPr>
                        <a:t>cumulati </a:t>
                      </a:r>
                      <a:r>
                        <a:rPr lang="it-IT" sz="2000" b="0" dirty="0" smtClean="0">
                          <a:solidFill>
                            <a:schemeClr val="tx1"/>
                          </a:solidFill>
                        </a:rPr>
                        <a:t>(dati ISS)</a:t>
                      </a:r>
                      <a:endParaRPr lang="it-IT" sz="2000" b="0"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algn="ctr"/>
                      <a:r>
                        <a:rPr lang="it-IT" sz="2000" dirty="0" smtClean="0">
                          <a:solidFill>
                            <a:schemeClr val="tx1"/>
                          </a:solidFill>
                        </a:rPr>
                        <a:t>decessi per </a:t>
                      </a:r>
                      <a:r>
                        <a:rPr lang="it-IT" sz="2000" dirty="0" err="1" smtClean="0">
                          <a:solidFill>
                            <a:schemeClr val="tx1"/>
                          </a:solidFill>
                        </a:rPr>
                        <a:t>Covid</a:t>
                      </a:r>
                      <a:r>
                        <a:rPr lang="it-IT" sz="2000" baseline="30000" dirty="0" smtClean="0">
                          <a:solidFill>
                            <a:schemeClr val="tx1"/>
                          </a:solidFill>
                        </a:rPr>
                        <a:t>(b)</a:t>
                      </a:r>
                      <a:endParaRPr lang="it-IT" sz="2000" dirty="0" smtClean="0">
                        <a:solidFill>
                          <a:schemeClr val="tx1"/>
                        </a:solidFill>
                      </a:endParaRPr>
                    </a:p>
                    <a:p>
                      <a:pPr algn="ctr"/>
                      <a:r>
                        <a:rPr lang="it-IT" sz="2000" b="0" dirty="0" smtClean="0">
                          <a:solidFill>
                            <a:schemeClr val="tx1"/>
                          </a:solidFill>
                        </a:rPr>
                        <a:t>(dati ISTAT)</a:t>
                      </a:r>
                      <a:endParaRPr lang="it-IT" sz="2000" b="0" dirty="0">
                        <a:solidFill>
                          <a:schemeClr val="tx1"/>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370840">
                <a:tc>
                  <a:txBody>
                    <a:bodyPr/>
                    <a:lstStyle/>
                    <a:p>
                      <a:pPr algn="ctr"/>
                      <a:r>
                        <a:rPr lang="it-IT" sz="2000" dirty="0" smtClean="0"/>
                        <a:t>2020</a:t>
                      </a:r>
                      <a:endParaRPr lang="it-IT" sz="2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sz="2000" dirty="0" smtClean="0"/>
                        <a:t>74.159 </a:t>
                      </a:r>
                      <a:endParaRPr lang="it-IT" sz="2000" dirty="0"/>
                    </a:p>
                  </a:txBody>
                  <a:tcPr>
                    <a:lnT w="12700" cap="flat" cmpd="sng" algn="ctr">
                      <a:solidFill>
                        <a:scrgbClr r="0" g="0" b="0"/>
                      </a:solidFill>
                      <a:prstDash val="solid"/>
                      <a:round/>
                      <a:headEnd type="none" w="med" len="med"/>
                      <a:tailEnd type="none" w="med" len="med"/>
                    </a:lnT>
                  </a:tcPr>
                </a:tc>
                <a:tc>
                  <a:txBody>
                    <a:bodyPr/>
                    <a:lstStyle/>
                    <a:p>
                      <a:pPr algn="ctr"/>
                      <a:r>
                        <a:rPr lang="is-IS" sz="2000" dirty="0" smtClean="0"/>
                        <a:t>44.806 </a:t>
                      </a:r>
                      <a:endParaRPr lang="it-IT" sz="20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pPr algn="ctr"/>
                      <a:r>
                        <a:rPr lang="it-IT" sz="2000" dirty="0" smtClean="0"/>
                        <a:t>2021</a:t>
                      </a:r>
                      <a:endParaRPr lang="it-IT" sz="2000" dirty="0"/>
                    </a:p>
                  </a:txBody>
                  <a:tcPr>
                    <a:lnL w="12700" cap="flat" cmpd="sng" algn="ctr">
                      <a:solidFill>
                        <a:scrgbClr r="0" g="0" b="0"/>
                      </a:solid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000" dirty="0" smtClean="0"/>
                        <a:t>137.402</a:t>
                      </a:r>
                    </a:p>
                  </a:txBody>
                  <a:tcPr/>
                </a:tc>
                <a:tc>
                  <a:txBody>
                    <a:bodyPr/>
                    <a:lstStyle/>
                    <a:p>
                      <a:pPr algn="ctr"/>
                      <a:r>
                        <a:rPr lang="it-IT" sz="2000" dirty="0" smtClean="0"/>
                        <a:t>?</a:t>
                      </a:r>
                      <a:endParaRPr lang="it-IT" sz="2000" dirty="0"/>
                    </a:p>
                  </a:txBody>
                  <a:tcPr>
                    <a:lnR w="12700" cap="flat" cmpd="sng" algn="ctr">
                      <a:solidFill>
                        <a:scrgbClr r="0" g="0" b="0"/>
                      </a:solidFill>
                      <a:prstDash val="solid"/>
                      <a:round/>
                      <a:headEnd type="none" w="med" len="med"/>
                      <a:tailEnd type="none" w="med" len="med"/>
                    </a:lnR>
                  </a:tcPr>
                </a:tc>
              </a:tr>
              <a:tr h="370840">
                <a:tc>
                  <a:txBody>
                    <a:bodyPr/>
                    <a:lstStyle/>
                    <a:p>
                      <a:pPr algn="ctr"/>
                      <a:r>
                        <a:rPr lang="it-IT" dirty="0" smtClean="0"/>
                        <a:t>2022</a:t>
                      </a:r>
                      <a:endParaRPr lang="it-IT"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cs-CZ" sz="2000" dirty="0" smtClean="0"/>
                        <a:t>183.936</a:t>
                      </a:r>
                      <a:endParaRPr lang="it-IT" sz="2000" dirty="0"/>
                    </a:p>
                  </a:txBody>
                  <a:tcPr>
                    <a:lnB w="12700" cap="flat" cmpd="sng" algn="ctr">
                      <a:solidFill>
                        <a:scrgbClr r="0" g="0" b="0"/>
                      </a:solidFill>
                      <a:prstDash val="solid"/>
                      <a:round/>
                      <a:headEnd type="none" w="med" len="med"/>
                      <a:tailEnd type="none" w="med" len="med"/>
                    </a:lnB>
                  </a:tcPr>
                </a:tc>
                <a:tc>
                  <a:txBody>
                    <a:bodyPr/>
                    <a:lstStyle/>
                    <a:p>
                      <a:pPr algn="ctr"/>
                      <a:r>
                        <a:rPr lang="it-IT" dirty="0" smtClean="0"/>
                        <a:t>?</a:t>
                      </a:r>
                      <a:endParaRPr lang="it-IT"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2" name="TextBox 1"/>
          <p:cNvSpPr txBox="1"/>
          <p:nvPr/>
        </p:nvSpPr>
        <p:spPr>
          <a:xfrm>
            <a:off x="7545278" y="2223447"/>
            <a:ext cx="1575079" cy="1815882"/>
          </a:xfrm>
          <a:prstGeom prst="rect">
            <a:avLst/>
          </a:prstGeom>
          <a:noFill/>
        </p:spPr>
        <p:txBody>
          <a:bodyPr wrap="square" rtlCol="0">
            <a:spAutoFit/>
          </a:bodyPr>
          <a:lstStyle/>
          <a:p>
            <a:r>
              <a:rPr lang="it-IT" sz="1600" dirty="0"/>
              <a:t>il </a:t>
            </a:r>
            <a:r>
              <a:rPr lang="it-IT" sz="1600" b="1" dirty="0"/>
              <a:t>39,6%</a:t>
            </a:r>
            <a:r>
              <a:rPr lang="it-IT" sz="1600" dirty="0"/>
              <a:t> </a:t>
            </a:r>
            <a:r>
              <a:rPr lang="it-IT" sz="1600" dirty="0" smtClean="0"/>
              <a:t>dei “</a:t>
            </a:r>
            <a:r>
              <a:rPr lang="it-IT" sz="1600" dirty="0"/>
              <a:t>decessi </a:t>
            </a:r>
            <a:r>
              <a:rPr lang="it-IT" sz="1600" dirty="0" err="1"/>
              <a:t>Covid</a:t>
            </a:r>
            <a:r>
              <a:rPr lang="it-IT" sz="1600" dirty="0" smtClean="0"/>
              <a:t>” del 2020 </a:t>
            </a:r>
            <a:r>
              <a:rPr lang="it-IT" sz="1600" dirty="0"/>
              <a:t>non erano in realtà dovuti al </a:t>
            </a:r>
            <a:r>
              <a:rPr lang="it-IT" sz="1600" dirty="0" err="1" smtClean="0"/>
              <a:t>Covid</a:t>
            </a:r>
            <a:r>
              <a:rPr lang="it-IT" sz="1600" dirty="0" smtClean="0"/>
              <a:t> (come causa principale). </a:t>
            </a:r>
            <a:endParaRPr lang="it-IT" sz="1600" dirty="0"/>
          </a:p>
        </p:txBody>
      </p:sp>
      <p:pic>
        <p:nvPicPr>
          <p:cNvPr id="5" name="Picture 4"/>
          <p:cNvPicPr>
            <a:picLocks noChangeAspect="1"/>
          </p:cNvPicPr>
          <p:nvPr/>
        </p:nvPicPr>
        <p:blipFill>
          <a:blip r:embed="rId2"/>
          <a:stretch>
            <a:fillRect/>
          </a:stretch>
        </p:blipFill>
        <p:spPr>
          <a:xfrm>
            <a:off x="542952" y="4209933"/>
            <a:ext cx="1600690" cy="1600690"/>
          </a:xfrm>
          <a:prstGeom prst="rect">
            <a:avLst/>
          </a:prstGeom>
        </p:spPr>
      </p:pic>
      <p:sp>
        <p:nvSpPr>
          <p:cNvPr id="7" name="Oval Callout 6"/>
          <p:cNvSpPr/>
          <p:nvPr/>
        </p:nvSpPr>
        <p:spPr>
          <a:xfrm>
            <a:off x="2040257" y="4088579"/>
            <a:ext cx="2462786" cy="1052583"/>
          </a:xfrm>
          <a:prstGeom prst="wedgeEllipseCallout">
            <a:avLst>
              <a:gd name="adj1" fmla="val -53976"/>
              <a:gd name="adj2" fmla="val 5736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extBox 8"/>
          <p:cNvSpPr txBox="1"/>
          <p:nvPr/>
        </p:nvSpPr>
        <p:spPr>
          <a:xfrm>
            <a:off x="2328413" y="4149186"/>
            <a:ext cx="1954871" cy="923330"/>
          </a:xfrm>
          <a:prstGeom prst="rect">
            <a:avLst/>
          </a:prstGeom>
          <a:noFill/>
        </p:spPr>
        <p:txBody>
          <a:bodyPr wrap="square" rtlCol="0">
            <a:spAutoFit/>
          </a:bodyPr>
          <a:lstStyle/>
          <a:p>
            <a:pPr algn="ctr"/>
            <a:r>
              <a:rPr lang="it-IT" dirty="0" smtClean="0"/>
              <a:t>Quasi 45.000 morti sono comunque tantissimi!</a:t>
            </a:r>
            <a:endParaRPr lang="it-IT" dirty="0"/>
          </a:p>
        </p:txBody>
      </p:sp>
      <p:sp>
        <p:nvSpPr>
          <p:cNvPr id="10" name="TextBox 9"/>
          <p:cNvSpPr txBox="1"/>
          <p:nvPr/>
        </p:nvSpPr>
        <p:spPr>
          <a:xfrm>
            <a:off x="4642849" y="4176970"/>
            <a:ext cx="2902430" cy="2031325"/>
          </a:xfrm>
          <a:prstGeom prst="rect">
            <a:avLst/>
          </a:prstGeom>
          <a:noFill/>
        </p:spPr>
        <p:txBody>
          <a:bodyPr wrap="square" rtlCol="0">
            <a:spAutoFit/>
          </a:bodyPr>
          <a:lstStyle/>
          <a:p>
            <a:r>
              <a:rPr lang="it-IT" dirty="0" smtClean="0"/>
              <a:t>E’ vero! Ma quanti di loro si sarebbero potuti salvare se curati in tempo?</a:t>
            </a:r>
          </a:p>
          <a:p>
            <a:r>
              <a:rPr lang="it-IT" dirty="0" smtClean="0"/>
              <a:t>E quanti sono morti per errori terapeutici o (anche) per infezioni contratte in ospedale?</a:t>
            </a:r>
            <a:endParaRPr lang="it-IT" dirty="0"/>
          </a:p>
        </p:txBody>
      </p:sp>
      <p:pic>
        <p:nvPicPr>
          <p:cNvPr id="11" name="Picture 10" descr="Assertiv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797" y="4127847"/>
            <a:ext cx="1735220" cy="2265000"/>
          </a:xfrm>
          <a:prstGeom prst="rect">
            <a:avLst/>
          </a:prstGeom>
          <a:noFill/>
          <a:scene3d>
            <a:camera prst="orthographicFront">
              <a:rot lat="0" lon="10800000" rev="0"/>
            </a:camera>
            <a:lightRig rig="threePt" dir="t"/>
          </a:scene3d>
        </p:spPr>
      </p:pic>
      <p:sp>
        <p:nvSpPr>
          <p:cNvPr id="12" name="Oval 11"/>
          <p:cNvSpPr/>
          <p:nvPr/>
        </p:nvSpPr>
        <p:spPr>
          <a:xfrm>
            <a:off x="5565756" y="2770247"/>
            <a:ext cx="1218772" cy="41048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ctangular Callout 12"/>
          <p:cNvSpPr/>
          <p:nvPr/>
        </p:nvSpPr>
        <p:spPr>
          <a:xfrm>
            <a:off x="4642848" y="4176971"/>
            <a:ext cx="2767949" cy="2031324"/>
          </a:xfrm>
          <a:prstGeom prst="wedgeRectCallout">
            <a:avLst>
              <a:gd name="adj1" fmla="val 59386"/>
              <a:gd name="adj2" fmla="val 744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9853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fld id="{049E6F8D-4881-8149-ADD6-F276F3F8E509}" type="slidenum">
              <a:rPr lang="it-IT" sz="1400">
                <a:latin typeface="Arial" charset="0"/>
              </a:rPr>
              <a:pPr eaLnBrk="1" hangingPunct="1"/>
              <a:t>7</a:t>
            </a:fld>
            <a:endParaRPr lang="it-IT" sz="1400">
              <a:latin typeface="Arial" charset="0"/>
            </a:endParaRPr>
          </a:p>
        </p:txBody>
      </p:sp>
      <p:sp>
        <p:nvSpPr>
          <p:cNvPr id="5" name="Rectangle 4"/>
          <p:cNvSpPr/>
          <p:nvPr/>
        </p:nvSpPr>
        <p:spPr>
          <a:xfrm>
            <a:off x="643723" y="133920"/>
            <a:ext cx="7807304" cy="954107"/>
          </a:xfrm>
          <a:prstGeom prst="rect">
            <a:avLst/>
          </a:prstGeom>
        </p:spPr>
        <p:txBody>
          <a:bodyPr wrap="square">
            <a:spAutoFit/>
          </a:bodyPr>
          <a:lstStyle/>
          <a:p>
            <a:pPr algn="ctr"/>
            <a:r>
              <a:rPr lang="it-IT" sz="2800" b="1" dirty="0" smtClean="0">
                <a:solidFill>
                  <a:srgbClr val="0000FF"/>
                </a:solidFill>
              </a:rPr>
              <a:t>Che senso aveva contare i morti positivi al coronavirus anziché i morti </a:t>
            </a:r>
            <a:r>
              <a:rPr lang="it-IT" sz="2800" b="1" i="1" dirty="0" smtClean="0">
                <a:solidFill>
                  <a:srgbClr val="0000FF"/>
                </a:solidFill>
              </a:rPr>
              <a:t>a causa </a:t>
            </a:r>
            <a:r>
              <a:rPr lang="it-IT" sz="2800" b="1" dirty="0" smtClean="0">
                <a:solidFill>
                  <a:srgbClr val="0000FF"/>
                </a:solidFill>
              </a:rPr>
              <a:t>del </a:t>
            </a:r>
            <a:r>
              <a:rPr lang="it-IT" sz="2800" b="1" dirty="0" err="1" smtClean="0">
                <a:solidFill>
                  <a:srgbClr val="0000FF"/>
                </a:solidFill>
              </a:rPr>
              <a:t>Covid</a:t>
            </a:r>
            <a:r>
              <a:rPr lang="it-IT" sz="2800" b="1" dirty="0" smtClean="0">
                <a:solidFill>
                  <a:srgbClr val="0000FF"/>
                </a:solidFill>
              </a:rPr>
              <a:t>?</a:t>
            </a:r>
            <a:endParaRPr lang="it-IT" sz="2800" dirty="0">
              <a:solidFill>
                <a:srgbClr val="0000FF"/>
              </a:solidFill>
            </a:endParaRPr>
          </a:p>
        </p:txBody>
      </p:sp>
      <p:sp>
        <p:nvSpPr>
          <p:cNvPr id="6" name="Rectangle 5"/>
          <p:cNvSpPr/>
          <p:nvPr/>
        </p:nvSpPr>
        <p:spPr>
          <a:xfrm>
            <a:off x="481732" y="1339855"/>
            <a:ext cx="8205068" cy="5601533"/>
          </a:xfrm>
          <a:prstGeom prst="rect">
            <a:avLst/>
          </a:prstGeom>
        </p:spPr>
        <p:txBody>
          <a:bodyPr wrap="square">
            <a:spAutoFit/>
          </a:bodyPr>
          <a:lstStyle/>
          <a:p>
            <a:pPr marL="342900" indent="-342900">
              <a:spcBef>
                <a:spcPts val="1200"/>
              </a:spcBef>
              <a:buFont typeface="Arial"/>
              <a:buChar char="•"/>
            </a:pPr>
            <a:r>
              <a:rPr lang="it-IT" sz="2200" dirty="0" smtClean="0"/>
              <a:t>Anche se non sono state </a:t>
            </a:r>
            <a:r>
              <a:rPr lang="it-IT" sz="2200" dirty="0"/>
              <a:t>date </a:t>
            </a:r>
            <a:r>
              <a:rPr lang="it-IT" sz="2200" dirty="0" smtClean="0"/>
              <a:t>spiegazioni esplicite</a:t>
            </a:r>
            <a:r>
              <a:rPr lang="it-IT" sz="2200" dirty="0"/>
              <a:t>, </a:t>
            </a:r>
            <a:r>
              <a:rPr lang="it-IT" sz="2200" dirty="0" smtClean="0"/>
              <a:t>l’unico motivo che poteva </a:t>
            </a:r>
            <a:r>
              <a:rPr lang="it-IT" sz="2200" b="1" u="sng" dirty="0" smtClean="0"/>
              <a:t>inizialmente</a:t>
            </a:r>
            <a:r>
              <a:rPr lang="it-IT" sz="2200" dirty="0" smtClean="0"/>
              <a:t> giustificare questa prassi era la </a:t>
            </a:r>
            <a:r>
              <a:rPr lang="it-IT" sz="2200" b="1" dirty="0" smtClean="0"/>
              <a:t>maggiore prontezza</a:t>
            </a:r>
            <a:r>
              <a:rPr lang="it-IT" sz="2200" dirty="0" smtClean="0"/>
              <a:t> con cui si potevano rilevare i dati.</a:t>
            </a:r>
          </a:p>
          <a:p>
            <a:pPr marL="342900" indent="-342900">
              <a:spcBef>
                <a:spcPts val="1200"/>
              </a:spcBef>
              <a:buFont typeface="Arial"/>
              <a:buChar char="•"/>
            </a:pPr>
            <a:r>
              <a:rPr lang="it-IT" sz="2200" dirty="0" smtClean="0"/>
              <a:t>Al contrario, i dati sui decessi </a:t>
            </a:r>
            <a:r>
              <a:rPr lang="it-IT" sz="2200" b="1" i="1" dirty="0" smtClean="0"/>
              <a:t>a causa </a:t>
            </a:r>
            <a:r>
              <a:rPr lang="it-IT" sz="2200" dirty="0" smtClean="0"/>
              <a:t>del </a:t>
            </a:r>
            <a:r>
              <a:rPr lang="it-IT" sz="2200" dirty="0" err="1" smtClean="0"/>
              <a:t>Covid</a:t>
            </a:r>
            <a:r>
              <a:rPr lang="it-IT" sz="2200" dirty="0" smtClean="0"/>
              <a:t> derivano dall’esame delle schede di morte e quindi </a:t>
            </a:r>
            <a:r>
              <a:rPr lang="it-IT" sz="2200" dirty="0"/>
              <a:t>richiedono più </a:t>
            </a:r>
            <a:r>
              <a:rPr lang="it-IT" sz="2200" dirty="0" smtClean="0"/>
              <a:t>tempo e più lavoro.</a:t>
            </a:r>
          </a:p>
          <a:p>
            <a:pPr marL="342900" indent="-342900">
              <a:spcBef>
                <a:spcPts val="1200"/>
              </a:spcBef>
              <a:buFont typeface="Arial"/>
              <a:buChar char="•"/>
            </a:pPr>
            <a:r>
              <a:rPr lang="it-IT" sz="2200" b="1" dirty="0" smtClean="0"/>
              <a:t>Eppure</a:t>
            </a:r>
            <a:r>
              <a:rPr lang="it-IT" sz="2200" dirty="0" smtClean="0"/>
              <a:t> </a:t>
            </a:r>
            <a:r>
              <a:rPr lang="it-IT" sz="2200" b="1" dirty="0" smtClean="0"/>
              <a:t>il Governo avrebbe potuto </a:t>
            </a:r>
            <a:r>
              <a:rPr lang="it-IT" sz="2200" dirty="0" smtClean="0"/>
              <a:t>(e dovuto) </a:t>
            </a:r>
            <a:r>
              <a:rPr lang="it-IT" sz="2200" b="1" dirty="0" smtClean="0"/>
              <a:t>mettere a disposizione le risorse per accelerare questa analisi</a:t>
            </a:r>
            <a:r>
              <a:rPr lang="it-IT" sz="2200" dirty="0" smtClean="0"/>
              <a:t>, senza aspettare i tempi consueti dell’ISTAT.</a:t>
            </a:r>
          </a:p>
          <a:p>
            <a:pPr marL="342900" indent="-342900">
              <a:spcBef>
                <a:spcPts val="1200"/>
              </a:spcBef>
              <a:buFont typeface="Arial"/>
              <a:buChar char="•"/>
            </a:pPr>
            <a:r>
              <a:rPr lang="it-IT" sz="2200" dirty="0" smtClean="0"/>
              <a:t>E invece non l’ha fatto.    </a:t>
            </a:r>
            <a:r>
              <a:rPr lang="it-IT" sz="2200" b="1" dirty="0" smtClean="0"/>
              <a:t>Perché</a:t>
            </a:r>
            <a:r>
              <a:rPr lang="it-IT" sz="2200" dirty="0" smtClean="0"/>
              <a:t>?</a:t>
            </a:r>
          </a:p>
          <a:p>
            <a:pPr marL="342900" indent="-342900">
              <a:spcBef>
                <a:spcPts val="1200"/>
              </a:spcBef>
              <a:buFont typeface="Arial"/>
              <a:buChar char="•"/>
            </a:pPr>
            <a:endParaRPr lang="it-IT" sz="1100" dirty="0"/>
          </a:p>
          <a:p>
            <a:pPr marL="342900" indent="-342900">
              <a:spcBef>
                <a:spcPts val="1200"/>
              </a:spcBef>
              <a:buFont typeface="Arial"/>
              <a:buChar char="•"/>
            </a:pPr>
            <a:r>
              <a:rPr lang="it-IT" sz="2200" dirty="0" smtClean="0"/>
              <a:t>N.B. la discrepanza tra “decessi </a:t>
            </a:r>
            <a:r>
              <a:rPr lang="it-IT" sz="2200" dirty="0" err="1" smtClean="0"/>
              <a:t>Covid</a:t>
            </a:r>
            <a:r>
              <a:rPr lang="it-IT" sz="2200" dirty="0" smtClean="0"/>
              <a:t>” e decessi </a:t>
            </a:r>
            <a:r>
              <a:rPr lang="it-IT" sz="2200" i="1" dirty="0" smtClean="0"/>
              <a:t>per</a:t>
            </a:r>
            <a:r>
              <a:rPr lang="it-IT" sz="2200" dirty="0" smtClean="0"/>
              <a:t> </a:t>
            </a:r>
            <a:r>
              <a:rPr lang="it-IT" sz="2200" dirty="0" err="1" smtClean="0"/>
              <a:t>Covid</a:t>
            </a:r>
            <a:r>
              <a:rPr lang="it-IT" sz="2200" dirty="0" smtClean="0"/>
              <a:t> è destinata ad aumentare per il 2021 e 2022 (a richiesta vi posso spiegare perché).</a:t>
            </a:r>
          </a:p>
        </p:txBody>
      </p:sp>
      <p:sp>
        <p:nvSpPr>
          <p:cNvPr id="7" name="Oval 6"/>
          <p:cNvSpPr/>
          <p:nvPr/>
        </p:nvSpPr>
        <p:spPr>
          <a:xfrm>
            <a:off x="3609956" y="4814946"/>
            <a:ext cx="1218772" cy="5063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65653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772662"/>
          </a:xfrm>
        </p:spPr>
        <p:txBody>
          <a:bodyPr/>
          <a:lstStyle/>
          <a:p>
            <a:r>
              <a:rPr lang="it-IT" sz="3600" b="1" dirty="0" smtClean="0">
                <a:solidFill>
                  <a:srgbClr val="0000FF"/>
                </a:solidFill>
              </a:rPr>
              <a:t>Sul tasso di letalità</a:t>
            </a:r>
            <a:endParaRPr lang="it-IT" sz="3600" b="1" dirty="0">
              <a:solidFill>
                <a:srgbClr val="0000FF"/>
              </a:solidFill>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25958004"/>
              </p:ext>
            </p:extLst>
          </p:nvPr>
        </p:nvGraphicFramePr>
        <p:xfrm>
          <a:off x="1056165" y="2552651"/>
          <a:ext cx="4900184" cy="1023083"/>
        </p:xfrm>
        <a:graphic>
          <a:graphicData uri="http://schemas.openxmlformats.org/presentationml/2006/ole">
            <mc:AlternateContent xmlns:mc="http://schemas.openxmlformats.org/markup-compatibility/2006">
              <mc:Choice xmlns:v="urn:schemas-microsoft-com:vml" Requires="v">
                <p:oleObj spid="_x0000_s2338" name="Equation" r:id="rId3" imgW="1765300" imgH="368300" progId="Equation.3">
                  <p:embed/>
                </p:oleObj>
              </mc:Choice>
              <mc:Fallback>
                <p:oleObj name="Equation" r:id="rId3" imgW="1765300" imgH="368300" progId="Equation.3">
                  <p:embed/>
                  <p:pic>
                    <p:nvPicPr>
                      <p:cNvPr id="0" name=""/>
                      <p:cNvPicPr/>
                      <p:nvPr/>
                    </p:nvPicPr>
                    <p:blipFill>
                      <a:blip r:embed="rId4"/>
                      <a:stretch>
                        <a:fillRect/>
                      </a:stretch>
                    </p:blipFill>
                    <p:spPr>
                      <a:xfrm>
                        <a:off x="1056165" y="2552651"/>
                        <a:ext cx="4900184" cy="1023083"/>
                      </a:xfrm>
                      <a:prstGeom prst="rect">
                        <a:avLst/>
                      </a:prstGeom>
                    </p:spPr>
                  </p:pic>
                </p:oleObj>
              </mc:Fallback>
            </mc:AlternateContent>
          </a:graphicData>
        </a:graphic>
      </p:graphicFrame>
      <p:sp>
        <p:nvSpPr>
          <p:cNvPr id="6" name="TextBox 5"/>
          <p:cNvSpPr txBox="1"/>
          <p:nvPr/>
        </p:nvSpPr>
        <p:spPr>
          <a:xfrm>
            <a:off x="6399851" y="2552651"/>
            <a:ext cx="2700330" cy="1261884"/>
          </a:xfrm>
          <a:prstGeom prst="rect">
            <a:avLst/>
          </a:prstGeom>
          <a:noFill/>
        </p:spPr>
        <p:txBody>
          <a:bodyPr wrap="square" rtlCol="0">
            <a:spAutoFit/>
          </a:bodyPr>
          <a:lstStyle/>
          <a:p>
            <a:r>
              <a:rPr lang="it-IT" sz="1900" dirty="0" smtClean="0"/>
              <a:t>Si interpreta come la </a:t>
            </a:r>
            <a:r>
              <a:rPr lang="it-IT" sz="1900" b="1" dirty="0" smtClean="0"/>
              <a:t>probabilità di morire essendo stati infettati dal virus</a:t>
            </a:r>
            <a:endParaRPr lang="it-IT" sz="1900" b="1" dirty="0"/>
          </a:p>
        </p:txBody>
      </p:sp>
      <p:sp>
        <p:nvSpPr>
          <p:cNvPr id="3" name="Rectangle 2"/>
          <p:cNvSpPr/>
          <p:nvPr/>
        </p:nvSpPr>
        <p:spPr>
          <a:xfrm>
            <a:off x="714325" y="1080750"/>
            <a:ext cx="7382939" cy="1261884"/>
          </a:xfrm>
          <a:prstGeom prst="rect">
            <a:avLst/>
          </a:prstGeom>
        </p:spPr>
        <p:txBody>
          <a:bodyPr wrap="square">
            <a:spAutoFit/>
          </a:bodyPr>
          <a:lstStyle/>
          <a:p>
            <a:pPr lvl="0">
              <a:spcBef>
                <a:spcPts val="1200"/>
              </a:spcBef>
            </a:pPr>
            <a:r>
              <a:rPr lang="it-IT" sz="2200" dirty="0" smtClean="0">
                <a:solidFill>
                  <a:prstClr val="black"/>
                </a:solidFill>
              </a:rPr>
              <a:t>In alcuni bollettini relativi ai primi mesi di pandemia, l’ISS pubblicava anche una stima del tasso di letalità da Covid-19.</a:t>
            </a:r>
          </a:p>
          <a:p>
            <a:pPr lvl="0">
              <a:spcBef>
                <a:spcPts val="1200"/>
              </a:spcBef>
            </a:pPr>
            <a:r>
              <a:rPr lang="it-IT" sz="2200" dirty="0" smtClean="0">
                <a:solidFill>
                  <a:prstClr val="black"/>
                </a:solidFill>
              </a:rPr>
              <a:t>Questo, a rigore, dovrebbe calcolarsi come:</a:t>
            </a:r>
            <a:endParaRPr lang="it-IT" sz="2200" dirty="0">
              <a:solidFill>
                <a:prstClr val="black"/>
              </a:solidFill>
            </a:endParaRPr>
          </a:p>
        </p:txBody>
      </p:sp>
      <p:sp>
        <p:nvSpPr>
          <p:cNvPr id="7" name="Rectangle 6"/>
          <p:cNvSpPr/>
          <p:nvPr/>
        </p:nvSpPr>
        <p:spPr>
          <a:xfrm>
            <a:off x="825890" y="4012188"/>
            <a:ext cx="7382939" cy="430887"/>
          </a:xfrm>
          <a:prstGeom prst="rect">
            <a:avLst/>
          </a:prstGeom>
        </p:spPr>
        <p:txBody>
          <a:bodyPr wrap="square">
            <a:spAutoFit/>
          </a:bodyPr>
          <a:lstStyle/>
          <a:p>
            <a:pPr lvl="0">
              <a:spcBef>
                <a:spcPts val="1200"/>
              </a:spcBef>
            </a:pPr>
            <a:r>
              <a:rPr lang="it-IT" sz="2200" dirty="0" smtClean="0">
                <a:solidFill>
                  <a:prstClr val="black"/>
                </a:solidFill>
              </a:rPr>
              <a:t>Invece l’ISS lo calcolava così:</a:t>
            </a:r>
            <a:endParaRPr lang="it-IT" sz="2200" dirty="0">
              <a:solidFill>
                <a:prstClr val="black"/>
              </a:solidFill>
            </a:endParaRPr>
          </a:p>
        </p:txBody>
      </p:sp>
      <p:graphicFrame>
        <p:nvGraphicFramePr>
          <p:cNvPr id="8" name="Content Placeholder 4"/>
          <p:cNvGraphicFramePr>
            <a:graphicFrameLocks noChangeAspect="1"/>
          </p:cNvGraphicFramePr>
          <p:nvPr>
            <p:extLst>
              <p:ext uri="{D42A27DB-BD31-4B8C-83A1-F6EECF244321}">
                <p14:modId xmlns:p14="http://schemas.microsoft.com/office/powerpoint/2010/main" val="2522703017"/>
              </p:ext>
            </p:extLst>
          </p:nvPr>
        </p:nvGraphicFramePr>
        <p:xfrm>
          <a:off x="1056165" y="4725399"/>
          <a:ext cx="5987910" cy="1046449"/>
        </p:xfrm>
        <a:graphic>
          <a:graphicData uri="http://schemas.openxmlformats.org/presentationml/2006/ole">
            <mc:AlternateContent xmlns:mc="http://schemas.openxmlformats.org/markup-compatibility/2006">
              <mc:Choice xmlns:v="urn:schemas-microsoft-com:vml" Requires="v">
                <p:oleObj spid="_x0000_s2339" name="Equation" r:id="rId5" imgW="2108200" imgH="368300" progId="Equation.3">
                  <p:embed/>
                </p:oleObj>
              </mc:Choice>
              <mc:Fallback>
                <p:oleObj name="Equation" r:id="rId5" imgW="2108200" imgH="368300" progId="Equation.3">
                  <p:embed/>
                  <p:pic>
                    <p:nvPicPr>
                      <p:cNvPr id="0" name=""/>
                      <p:cNvPicPr/>
                      <p:nvPr/>
                    </p:nvPicPr>
                    <p:blipFill>
                      <a:blip r:embed="rId6"/>
                      <a:stretch>
                        <a:fillRect/>
                      </a:stretch>
                    </p:blipFill>
                    <p:spPr>
                      <a:xfrm>
                        <a:off x="1056165" y="4725399"/>
                        <a:ext cx="5987910" cy="1046449"/>
                      </a:xfrm>
                      <a:prstGeom prst="rect">
                        <a:avLst/>
                      </a:prstGeom>
                    </p:spPr>
                  </p:pic>
                </p:oleObj>
              </mc:Fallback>
            </mc:AlternateContent>
          </a:graphicData>
        </a:graphic>
      </p:graphicFrame>
      <p:sp>
        <p:nvSpPr>
          <p:cNvPr id="9" name="TextBox 8"/>
          <p:cNvSpPr txBox="1"/>
          <p:nvPr/>
        </p:nvSpPr>
        <p:spPr>
          <a:xfrm>
            <a:off x="964197" y="5960735"/>
            <a:ext cx="6510420" cy="707886"/>
          </a:xfrm>
          <a:prstGeom prst="rect">
            <a:avLst/>
          </a:prstGeom>
          <a:noFill/>
        </p:spPr>
        <p:txBody>
          <a:bodyPr wrap="square" rtlCol="0">
            <a:spAutoFit/>
          </a:bodyPr>
          <a:lstStyle/>
          <a:p>
            <a:r>
              <a:rPr lang="it-IT" sz="2000" dirty="0" smtClean="0"/>
              <a:t>che è da interpretare come la probabilità di morire per chi è risultato positivo al tampone</a:t>
            </a:r>
            <a:endParaRPr lang="it-IT" sz="2000" dirty="0"/>
          </a:p>
        </p:txBody>
      </p:sp>
    </p:spTree>
    <p:extLst>
      <p:ext uri="{BB962C8B-B14F-4D97-AF65-F5344CB8AC3E}">
        <p14:creationId xmlns:p14="http://schemas.microsoft.com/office/powerpoint/2010/main" val="372106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772662"/>
          </a:xfrm>
        </p:spPr>
        <p:txBody>
          <a:bodyPr/>
          <a:lstStyle/>
          <a:p>
            <a:r>
              <a:rPr lang="it-IT" sz="3600" b="1" dirty="0" smtClean="0">
                <a:solidFill>
                  <a:srgbClr val="0000FF"/>
                </a:solidFill>
              </a:rPr>
              <a:t>Sul tasso di letalità</a:t>
            </a:r>
            <a:endParaRPr lang="it-IT" sz="3600" b="1" dirty="0">
              <a:solidFill>
                <a:srgbClr val="0000FF"/>
              </a:solidFill>
            </a:endParaRPr>
          </a:p>
        </p:txBody>
      </p:sp>
      <p:sp>
        <p:nvSpPr>
          <p:cNvPr id="3" name="Rectangle 2"/>
          <p:cNvSpPr/>
          <p:nvPr/>
        </p:nvSpPr>
        <p:spPr>
          <a:xfrm>
            <a:off x="714325" y="1035390"/>
            <a:ext cx="7382939" cy="3462486"/>
          </a:xfrm>
          <a:prstGeom prst="rect">
            <a:avLst/>
          </a:prstGeom>
        </p:spPr>
        <p:txBody>
          <a:bodyPr wrap="square">
            <a:spAutoFit/>
          </a:bodyPr>
          <a:lstStyle/>
          <a:p>
            <a:pPr lvl="0">
              <a:spcBef>
                <a:spcPts val="1200"/>
              </a:spcBef>
            </a:pPr>
            <a:r>
              <a:rPr lang="it-IT" sz="2100" dirty="0" smtClean="0">
                <a:solidFill>
                  <a:prstClr val="black"/>
                </a:solidFill>
              </a:rPr>
              <a:t>La differenza tra TL e TL</a:t>
            </a:r>
            <a:r>
              <a:rPr lang="it-IT" sz="2100" baseline="30000" dirty="0" smtClean="0">
                <a:solidFill>
                  <a:prstClr val="black"/>
                </a:solidFill>
              </a:rPr>
              <a:t>*</a:t>
            </a:r>
            <a:r>
              <a:rPr lang="it-IT" sz="2100" dirty="0" smtClean="0">
                <a:solidFill>
                  <a:prstClr val="black"/>
                </a:solidFill>
              </a:rPr>
              <a:t> non è di poco conto, dato che:</a:t>
            </a:r>
          </a:p>
          <a:p>
            <a:pPr marL="342900" lvl="0" indent="-342900">
              <a:spcBef>
                <a:spcPts val="1200"/>
              </a:spcBef>
              <a:buFont typeface="Arial"/>
              <a:buChar char="•"/>
            </a:pPr>
            <a:r>
              <a:rPr lang="it-IT" sz="2100" dirty="0" smtClean="0">
                <a:solidFill>
                  <a:prstClr val="black"/>
                </a:solidFill>
              </a:rPr>
              <a:t>il numeratore di TL</a:t>
            </a:r>
            <a:r>
              <a:rPr lang="it-IT" sz="2100" baseline="30000" dirty="0">
                <a:solidFill>
                  <a:prstClr val="black"/>
                </a:solidFill>
              </a:rPr>
              <a:t>*</a:t>
            </a:r>
            <a:r>
              <a:rPr lang="it-IT" sz="2100" dirty="0" smtClean="0">
                <a:solidFill>
                  <a:prstClr val="black"/>
                </a:solidFill>
              </a:rPr>
              <a:t> è certamente maggiore di quello di TL (per quanto illustrato nelle slide precedenti)</a:t>
            </a:r>
          </a:p>
          <a:p>
            <a:pPr marL="342900" lvl="0" indent="-342900">
              <a:spcBef>
                <a:spcPts val="1200"/>
              </a:spcBef>
              <a:buFont typeface="Arial"/>
              <a:buChar char="•"/>
            </a:pPr>
            <a:r>
              <a:rPr lang="it-IT" sz="2100" dirty="0" smtClean="0">
                <a:solidFill>
                  <a:prstClr val="black"/>
                </a:solidFill>
              </a:rPr>
              <a:t>il denominatore di TL</a:t>
            </a:r>
            <a:r>
              <a:rPr lang="it-IT" sz="2100" baseline="30000" dirty="0">
                <a:solidFill>
                  <a:prstClr val="black"/>
                </a:solidFill>
              </a:rPr>
              <a:t>*</a:t>
            </a:r>
            <a:r>
              <a:rPr lang="it-IT" sz="2100" dirty="0" smtClean="0">
                <a:solidFill>
                  <a:prstClr val="black"/>
                </a:solidFill>
              </a:rPr>
              <a:t>, per contro, è certamente minore di quello di TL (n. di contagiati nella popolazione). </a:t>
            </a:r>
          </a:p>
          <a:p>
            <a:pPr marL="342900" lvl="0" indent="-342900">
              <a:spcBef>
                <a:spcPts val="1200"/>
              </a:spcBef>
              <a:buFont typeface="Arial"/>
              <a:buChar char="•"/>
            </a:pPr>
            <a:r>
              <a:rPr lang="it-IT" sz="2100" dirty="0" smtClean="0">
                <a:solidFill>
                  <a:prstClr val="black"/>
                </a:solidFill>
              </a:rPr>
              <a:t>Per di più, nei primi mesi di pandemia i tamponi venivano fatti quasi esclusivamente ai soggetti sintomatici di una certa gravità </a:t>
            </a:r>
            <a:r>
              <a:rPr lang="en-US" sz="2100" dirty="0" smtClean="0">
                <a:solidFill>
                  <a:prstClr val="black"/>
                </a:solidFill>
                <a:sym typeface="Wingdings"/>
              </a:rPr>
              <a:t> TL</a:t>
            </a:r>
            <a:r>
              <a:rPr lang="it-IT" sz="2100" baseline="30000" dirty="0">
                <a:solidFill>
                  <a:prstClr val="black"/>
                </a:solidFill>
              </a:rPr>
              <a:t>*</a:t>
            </a:r>
            <a:r>
              <a:rPr lang="en-US" sz="2100" dirty="0" smtClean="0">
                <a:solidFill>
                  <a:prstClr val="black"/>
                </a:solidFill>
                <a:sym typeface="Wingdings"/>
              </a:rPr>
              <a:t> era </a:t>
            </a:r>
            <a:r>
              <a:rPr lang="en-US" sz="2100" dirty="0" err="1" smtClean="0">
                <a:solidFill>
                  <a:prstClr val="black"/>
                </a:solidFill>
                <a:sym typeface="Wingdings"/>
              </a:rPr>
              <a:t>calcolato</a:t>
            </a:r>
            <a:r>
              <a:rPr lang="en-US" sz="2100" dirty="0" smtClean="0">
                <a:solidFill>
                  <a:prstClr val="black"/>
                </a:solidFill>
                <a:sym typeface="Wingdings"/>
              </a:rPr>
              <a:t> </a:t>
            </a:r>
            <a:r>
              <a:rPr lang="en-US" sz="2100" dirty="0" err="1" smtClean="0">
                <a:solidFill>
                  <a:prstClr val="black"/>
                </a:solidFill>
                <a:sym typeface="Wingdings"/>
              </a:rPr>
              <a:t>su</a:t>
            </a:r>
            <a:r>
              <a:rPr lang="en-US" sz="2100" dirty="0" smtClean="0">
                <a:solidFill>
                  <a:prstClr val="black"/>
                </a:solidFill>
                <a:sym typeface="Wingdings"/>
              </a:rPr>
              <a:t> </a:t>
            </a:r>
            <a:r>
              <a:rPr lang="en-US" sz="2100" dirty="0" err="1" smtClean="0">
                <a:solidFill>
                  <a:prstClr val="black"/>
                </a:solidFill>
                <a:sym typeface="Wingdings"/>
              </a:rPr>
              <a:t>una</a:t>
            </a:r>
            <a:r>
              <a:rPr lang="en-US" sz="2100" dirty="0" smtClean="0">
                <a:solidFill>
                  <a:prstClr val="black"/>
                </a:solidFill>
                <a:sym typeface="Wingdings"/>
              </a:rPr>
              <a:t> </a:t>
            </a:r>
            <a:r>
              <a:rPr lang="en-US" sz="2100" dirty="0" err="1" smtClean="0">
                <a:solidFill>
                  <a:prstClr val="black"/>
                </a:solidFill>
                <a:sym typeface="Wingdings"/>
              </a:rPr>
              <a:t>sottopopolazione</a:t>
            </a:r>
            <a:r>
              <a:rPr lang="en-US" sz="2100" dirty="0" smtClean="0">
                <a:solidFill>
                  <a:prstClr val="black"/>
                </a:solidFill>
                <a:sym typeface="Wingdings"/>
              </a:rPr>
              <a:t> con </a:t>
            </a:r>
            <a:r>
              <a:rPr lang="en-US" sz="2100" dirty="0" err="1" smtClean="0">
                <a:solidFill>
                  <a:prstClr val="black"/>
                </a:solidFill>
                <a:sym typeface="Wingdings"/>
              </a:rPr>
              <a:t>rischio</a:t>
            </a:r>
            <a:r>
              <a:rPr lang="en-US" sz="2100" dirty="0" smtClean="0">
                <a:solidFill>
                  <a:prstClr val="black"/>
                </a:solidFill>
                <a:sym typeface="Wingdings"/>
              </a:rPr>
              <a:t> di </a:t>
            </a:r>
            <a:r>
              <a:rPr lang="en-US" sz="2100" dirty="0" err="1" smtClean="0">
                <a:solidFill>
                  <a:prstClr val="black"/>
                </a:solidFill>
                <a:sym typeface="Wingdings"/>
              </a:rPr>
              <a:t>morte</a:t>
            </a:r>
            <a:r>
              <a:rPr lang="en-US" sz="2100" dirty="0" smtClean="0">
                <a:solidFill>
                  <a:prstClr val="black"/>
                </a:solidFill>
                <a:sym typeface="Wingdings"/>
              </a:rPr>
              <a:t> </a:t>
            </a:r>
            <a:r>
              <a:rPr lang="en-US" sz="2100" dirty="0" err="1" smtClean="0">
                <a:solidFill>
                  <a:prstClr val="black"/>
                </a:solidFill>
                <a:sym typeface="Wingdings"/>
              </a:rPr>
              <a:t>superiore</a:t>
            </a:r>
            <a:r>
              <a:rPr lang="en-US" sz="2100" dirty="0" smtClean="0">
                <a:solidFill>
                  <a:prstClr val="black"/>
                </a:solidFill>
                <a:sym typeface="Wingdings"/>
              </a:rPr>
              <a:t> </a:t>
            </a:r>
            <a:r>
              <a:rPr lang="en-US" sz="2100" dirty="0" err="1" smtClean="0">
                <a:solidFill>
                  <a:prstClr val="black"/>
                </a:solidFill>
                <a:sym typeface="Wingdings"/>
              </a:rPr>
              <a:t>alla</a:t>
            </a:r>
            <a:r>
              <a:rPr lang="en-US" sz="2100" dirty="0" smtClean="0">
                <a:solidFill>
                  <a:prstClr val="black"/>
                </a:solidFill>
                <a:sym typeface="Wingdings"/>
              </a:rPr>
              <a:t> media.</a:t>
            </a:r>
            <a:endParaRPr lang="it-IT" sz="2100" dirty="0" smtClean="0">
              <a:solidFill>
                <a:prstClr val="black"/>
              </a:solidFill>
            </a:endParaRPr>
          </a:p>
        </p:txBody>
      </p:sp>
      <p:sp>
        <p:nvSpPr>
          <p:cNvPr id="7" name="Rectangle 6"/>
          <p:cNvSpPr/>
          <p:nvPr/>
        </p:nvSpPr>
        <p:spPr>
          <a:xfrm>
            <a:off x="825890" y="4482889"/>
            <a:ext cx="7382939" cy="430887"/>
          </a:xfrm>
          <a:prstGeom prst="rect">
            <a:avLst/>
          </a:prstGeom>
        </p:spPr>
        <p:txBody>
          <a:bodyPr wrap="square">
            <a:spAutoFit/>
          </a:bodyPr>
          <a:lstStyle/>
          <a:p>
            <a:pPr lvl="0">
              <a:spcBef>
                <a:spcPts val="1200"/>
              </a:spcBef>
            </a:pPr>
            <a:r>
              <a:rPr lang="it-IT" sz="2200" dirty="0" smtClean="0">
                <a:solidFill>
                  <a:prstClr val="black"/>
                </a:solidFill>
              </a:rPr>
              <a:t>Di conseguenza, </a:t>
            </a:r>
            <a:r>
              <a:rPr lang="it-IT" sz="2200" b="1" dirty="0" smtClean="0">
                <a:solidFill>
                  <a:prstClr val="black"/>
                </a:solidFill>
              </a:rPr>
              <a:t>TL</a:t>
            </a:r>
            <a:r>
              <a:rPr lang="it-IT" sz="2200" b="1" baseline="30000" dirty="0">
                <a:solidFill>
                  <a:prstClr val="black"/>
                </a:solidFill>
              </a:rPr>
              <a:t>*</a:t>
            </a:r>
            <a:r>
              <a:rPr lang="it-IT" sz="2200" b="1" dirty="0" smtClean="0">
                <a:solidFill>
                  <a:prstClr val="black"/>
                </a:solidFill>
              </a:rPr>
              <a:t> sovrastima TL sistematicamente</a:t>
            </a:r>
            <a:r>
              <a:rPr lang="it-IT" sz="2200" dirty="0" smtClean="0">
                <a:solidFill>
                  <a:prstClr val="black"/>
                </a:solidFill>
              </a:rPr>
              <a:t>.</a:t>
            </a:r>
            <a:endParaRPr lang="it-IT" sz="2200" b="1" dirty="0">
              <a:solidFill>
                <a:prstClr val="black"/>
              </a:solidFill>
            </a:endParaRPr>
          </a:p>
        </p:txBody>
      </p:sp>
      <p:sp>
        <p:nvSpPr>
          <p:cNvPr id="9" name="TextBox 8"/>
          <p:cNvSpPr txBox="1"/>
          <p:nvPr/>
        </p:nvSpPr>
        <p:spPr>
          <a:xfrm>
            <a:off x="825889" y="4976202"/>
            <a:ext cx="7382939" cy="1461939"/>
          </a:xfrm>
          <a:prstGeom prst="rect">
            <a:avLst/>
          </a:prstGeom>
          <a:noFill/>
        </p:spPr>
        <p:txBody>
          <a:bodyPr wrap="square" rtlCol="0">
            <a:spAutoFit/>
          </a:bodyPr>
          <a:lstStyle/>
          <a:p>
            <a:r>
              <a:rPr lang="it-IT" sz="2100" dirty="0" smtClean="0"/>
              <a:t>Per quanto precede, la scelta di stimare TL mediante TL</a:t>
            </a:r>
            <a:r>
              <a:rPr lang="it-IT" sz="2100" baseline="30000" dirty="0">
                <a:solidFill>
                  <a:prstClr val="black"/>
                </a:solidFill>
              </a:rPr>
              <a:t>*</a:t>
            </a:r>
            <a:r>
              <a:rPr lang="it-IT" sz="2100" dirty="0" smtClean="0"/>
              <a:t> è assai criticabile.</a:t>
            </a:r>
          </a:p>
          <a:p>
            <a:pPr>
              <a:spcBef>
                <a:spcPts val="600"/>
              </a:spcBef>
            </a:pPr>
            <a:r>
              <a:rPr lang="it-IT" sz="2100" dirty="0" smtClean="0"/>
              <a:t>Ciò che è ancora più grave è che </a:t>
            </a:r>
            <a:r>
              <a:rPr lang="it-IT" sz="2100" b="1" dirty="0" smtClean="0"/>
              <a:t>l’ISS non ha mai avvertito il pubblico dell’errore insito in tale misura</a:t>
            </a:r>
            <a:r>
              <a:rPr lang="it-IT" sz="2100" dirty="0" smtClean="0"/>
              <a:t>.</a:t>
            </a:r>
            <a:endParaRPr lang="it-IT" sz="2100" dirty="0"/>
          </a:p>
        </p:txBody>
      </p:sp>
    </p:spTree>
    <p:extLst>
      <p:ext uri="{BB962C8B-B14F-4D97-AF65-F5344CB8AC3E}">
        <p14:creationId xmlns:p14="http://schemas.microsoft.com/office/powerpoint/2010/main" val="1733562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7179</TotalTime>
  <Words>4221</Words>
  <Application>Microsoft Macintosh PowerPoint</Application>
  <PresentationFormat>On-screen Show (4:3)</PresentationFormat>
  <Paragraphs>359</Paragraphs>
  <Slides>40</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40</vt:i4>
      </vt:variant>
    </vt:vector>
  </HeadingPairs>
  <TitlesOfParts>
    <vt:vector size="44" baseType="lpstr">
      <vt:lpstr>Office Theme</vt:lpstr>
      <vt:lpstr>\\localhost\Users\brunocheli\Desktop\Covid-19 varie\Document1!OLE_LINK2</vt:lpstr>
      <vt:lpstr>Equation</vt:lpstr>
      <vt:lpstr>Microsoft Equation</vt:lpstr>
      <vt:lpstr>Errori e mistificazioni statistiche sulla pandemia e i vaccini Covid-19 </vt:lpstr>
      <vt:lpstr>PowerPoint Presentation</vt:lpstr>
      <vt:lpstr>PowerPoint Presentation</vt:lpstr>
      <vt:lpstr>PowerPoint Presentation</vt:lpstr>
      <vt:lpstr>PowerPoint Presentation</vt:lpstr>
      <vt:lpstr>PowerPoint Presentation</vt:lpstr>
      <vt:lpstr>PowerPoint Presentation</vt:lpstr>
      <vt:lpstr>Sul tasso di letalità</vt:lpstr>
      <vt:lpstr>Sul tasso di letalità</vt:lpstr>
      <vt:lpstr>I tassi di letalità pubblicati dall’ISS</vt:lpstr>
      <vt:lpstr>Sulle misure di efficacia dei vaccini</vt:lpstr>
      <vt:lpstr>Efficacia relativa (RRR)</vt:lpstr>
      <vt:lpstr>Efficacia assoluta (ARR)</vt:lpstr>
      <vt:lpstr>efficacia relativa VS efficacia assoluta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Considerazioni sulle misure di efficacia dei vaccini anti Covid-19.  Il caso del vaccino Pfizer </dc:title>
  <dc:creator>Bruno Cheli</dc:creator>
  <cp:lastModifiedBy>Bruno Cheli</cp:lastModifiedBy>
  <cp:revision>401</cp:revision>
  <cp:lastPrinted>2023-05-05T15:59:41Z</cp:lastPrinted>
  <dcterms:created xsi:type="dcterms:W3CDTF">2021-04-13T20:40:06Z</dcterms:created>
  <dcterms:modified xsi:type="dcterms:W3CDTF">2023-09-15T17:19:25Z</dcterms:modified>
</cp:coreProperties>
</file>